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ae8399a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7519a06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097dba5a?pid=8e89bd390&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22_1#dae80c298?vop=1&amp;pid=e097dba5a&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endParaRPr lang="en-US" altLang="zh-CN" sz="1800" dirty="0"/>
          </a:p>
        </p:txBody>
      </p:sp>
      <p:sp>
        <p:nvSpPr>
          <p:cNvPr id="4" name="QB_6_AN.23_1#dae80c298.blank?vop=1&amp;pid=e097dba5a&amp;color=0,0,0&amp;vpa=8&amp;vtp=1&amp;bbb=1"/>
          <p:cNvSpPr/>
          <p:nvPr/>
        </p:nvSpPr>
        <p:spPr>
          <a:xfrm>
            <a:off x="2260060" y="1380490"/>
            <a:ext cx="763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occurs</a:t>
            </a:r>
            <a:endParaRPr lang="en-US" altLang="zh-CN" dirty="0"/>
          </a:p>
        </p:txBody>
      </p:sp>
      <p:sp>
        <p:nvSpPr>
          <p:cNvPr id="5" name="QB_6_AS.24_1#dae80c298?vop=1&amp;pid=e097dba5a&amp;color=0,0,0&amp;vtp=1&amp;bbb=1&amp;hb=1"/>
          <p:cNvSpPr/>
          <p:nvPr/>
        </p:nvSpPr>
        <p:spPr>
          <a:xfrm>
            <a:off x="832104" y="18338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句意为：在足球运动中，当一名球员在一场比赛中踢进三个球时，就会上演帽子戏法。分析句子可知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处表示客观事实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，应用一般现在时；设空处作谓语，主语A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trick表示单数意义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，谓语动词应用第三人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。故填occurs。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5a78eae91?vop=1&amp;pid=e097dba5a&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theatres.</a:t>
            </a:r>
            <a:endParaRPr lang="en-US" altLang="zh-CN" dirty="0"/>
          </a:p>
        </p:txBody>
      </p:sp>
      <p:sp>
        <p:nvSpPr>
          <p:cNvPr id="3" name="QB_6_AN.26_1#5a78eae91.blank?vop=1&amp;pid=e097dba5a&amp;color=0,0,0&amp;vpa=9&amp;vtp=1&amp;bbb=1"/>
          <p:cNvSpPr/>
          <p:nvPr/>
        </p:nvSpPr>
        <p:spPr>
          <a:xfrm>
            <a:off x="6765765" y="1048512"/>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selected</a:t>
            </a:r>
            <a:endParaRPr lang="en-US" altLang="zh-CN" dirty="0"/>
          </a:p>
        </p:txBody>
      </p:sp>
      <p:sp>
        <p:nvSpPr>
          <p:cNvPr id="4" name="QB_6_AS.27_1#5a78eae91?vop=1&amp;pid=e097dba5a&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句意为：随着艺术节的临近，从全国各地挑选的50多部剧目将在剧院上演。分析句子可知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，本句已有谓语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performed，设空处与谓语之间无连词连接，应用非谓语形式，且select与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shows之间为逻辑上的被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，应用过去分词作后置定语。故填selected。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3d141cdcf?vop=1&amp;pid=e097dba5a&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launched,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hungry.</a:t>
            </a:r>
            <a:endParaRPr lang="en-US" altLang="zh-CN" dirty="0"/>
          </a:p>
        </p:txBody>
      </p:sp>
      <p:sp>
        <p:nvSpPr>
          <p:cNvPr id="3" name="QB_6_AN.29_1#3d141cdcf.blank?vop=1&amp;pid=e097dba5a&amp;color=0,0,0&amp;vpa=10&amp;vtp=1&amp;bbb=1"/>
          <p:cNvSpPr/>
          <p:nvPr/>
        </p:nvSpPr>
        <p:spPr>
          <a:xfrm>
            <a:off x="7835360" y="1048512"/>
            <a:ext cx="8778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trick</a:t>
            </a:r>
            <a:endParaRPr lang="en-US" altLang="zh-CN" dirty="0"/>
          </a:p>
        </p:txBody>
      </p:sp>
      <p:sp>
        <p:nvSpPr>
          <p:cNvPr id="4" name="QB_6_AS.30_1#3d141cdcf?vop=1&amp;pid=e097dba5a&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句意为：上周，一款新品牌的巧克力上市了，声称它可以欺骗你的大脑，让大脑相信你不饿。claim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为固定搭配，意为“声称做某事”，设空处应用动词不定式作宾语。故填to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ea18bbd2d?vop=1&amp;pid=e097dba5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traffic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1800" dirty="0"/>
          </a:p>
        </p:txBody>
      </p:sp>
      <p:sp>
        <p:nvSpPr>
          <p:cNvPr id="3" name="QB_6_AN.32_1#ea18bbd2d.blank?vop=1&amp;pid=e097dba5a&amp;color=0,0,0&amp;vpa=11&amp;vtp=1&amp;bbb=1"/>
          <p:cNvSpPr/>
          <p:nvPr/>
        </p:nvSpPr>
        <p:spPr>
          <a:xfrm>
            <a:off x="4634960" y="1024382"/>
            <a:ext cx="1309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killed</a:t>
            </a:r>
            <a:endParaRPr lang="en-US" altLang="zh-CN" dirty="0"/>
          </a:p>
        </p:txBody>
      </p:sp>
      <p:sp>
        <p:nvSpPr>
          <p:cNvPr id="4" name="QB_6_AS.33_1#ea18bbd2d?vop=1&amp;pid=e097dba5a&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句意为：据说他在前几天的那场交通事故中险些丧命。escape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sth意为“避免做某事”，动词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kill和主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he之间是逻辑上的被动关系，故此处用动名词的被动式。故填being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f655ca01e?vop=1&amp;pid=e097dba5a&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compulsory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dirty="0"/>
          </a:p>
        </p:txBody>
      </p:sp>
      <p:sp>
        <p:nvSpPr>
          <p:cNvPr id="3" name="QB_6_AN.35_1#f655ca01e.blank?vop=1&amp;pid=e097dba5a&amp;color=0,0,0&amp;vpa=12&amp;vtp=1&amp;bbb=1"/>
          <p:cNvSpPr/>
          <p:nvPr/>
        </p:nvSpPr>
        <p:spPr>
          <a:xfrm>
            <a:off x="1764760" y="1048512"/>
            <a:ext cx="13604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admitted</a:t>
            </a:r>
            <a:endParaRPr lang="en-US" altLang="zh-CN" dirty="0"/>
          </a:p>
        </p:txBody>
      </p:sp>
      <p:sp>
        <p:nvSpPr>
          <p:cNvPr id="4" name="QB_6_AS.36_1#f655ca01e?vop=1&amp;pid=e097dba5a&amp;color=0,0,0&amp;vtp=1&amp;bbb=1&amp;hb=1"/>
          <p:cNvSpPr/>
          <p:nvPr/>
        </p:nvSpPr>
        <p:spPr>
          <a:xfrm>
            <a:off x="832104" y="19081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句意为：如果你被中国的一所大学录取，无论你选择什么专业，都有一门你无法避免的必修课：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sth为固定搭配，意为“接收某人（入学）”，此处为其被动结构。根据语境可知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，从句应用一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般现在时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。主语是you，be动词用are。故填are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91c1e953d?pid=8e89bd390&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7_1#7e103d681?vop=1&amp;pid=91c1e953d&amp;color=0,0,0&amp;vtp=1&amp;bbb=1"/>
          <p:cNvSpPr/>
          <p:nvPr/>
        </p:nvSpPr>
        <p:spPr>
          <a:xfrm>
            <a:off x="832104" y="1422400"/>
            <a:ext cx="106695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Portland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p:txBody>
      </p:sp>
      <p:sp>
        <p:nvSpPr>
          <p:cNvPr id="4" name="QB_6_AN.38_1#7e103d681.blank?vop=1&amp;pid=91c1e953d&amp;color=0,0,0&amp;vpa=13&amp;vtp=1&amp;bbb=1"/>
          <p:cNvSpPr/>
          <p:nvPr/>
        </p:nvSpPr>
        <p:spPr>
          <a:xfrm>
            <a:off x="7403560" y="1380490"/>
            <a:ext cx="1462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to/towards/for</a:t>
            </a:r>
            <a:endParaRPr lang="en-US" altLang="zh-CN" dirty="0"/>
          </a:p>
        </p:txBody>
      </p:sp>
      <p:sp>
        <p:nvSpPr>
          <p:cNvPr id="5" name="QB_6_AS.39_1#7e103d681?vop=1&amp;pid=91c1e953d&amp;color=0,0,0&amp;vtp=1&amp;bbb=1&amp;hb=1"/>
          <p:cNvSpPr/>
          <p:nvPr/>
        </p:nvSpPr>
        <p:spPr>
          <a:xfrm>
            <a:off x="832104" y="18338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句意为：他们在西雅图和家人一起度假，然后前往波特兰拜访朋友。根据句意及headed可知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前往</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”，故填to/towards/for。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e4df51e0b?vop=1&amp;pid=91c1e953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endParaRPr lang="en-US" altLang="zh-CN" sz="1800" dirty="0"/>
          </a:p>
        </p:txBody>
      </p:sp>
      <p:sp>
        <p:nvSpPr>
          <p:cNvPr id="3" name="QB_6_AN.41_1#e4df51e0b.blank?vop=1&amp;pid=91c1e953d&amp;color=0,0,0&amp;vpa=14&amp;vtp=1&amp;bbb=1"/>
          <p:cNvSpPr/>
          <p:nvPr/>
        </p:nvSpPr>
        <p:spPr>
          <a:xfrm>
            <a:off x="4241260" y="1037082"/>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4" name="QB_6_AS.42_1#e4df51e0b?vop=1&amp;pid=91c1e953d&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句意为：这家旅馆最近被选为本地区最佳旅馆之一。select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为固定搭配，意为“选择某人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”，此处为其被动结构。故填as。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f5b0f0af5?vop=1&amp;pid=91c1e953d&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far-reaching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aspects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（科学技术·互联网）</a:t>
            </a:r>
            <a:endParaRPr lang="en-US" altLang="zh-CN" dirty="0"/>
          </a:p>
        </p:txBody>
      </p:sp>
      <p:sp>
        <p:nvSpPr>
          <p:cNvPr id="3" name="QB_6_AN.44_1#f5b0f0af5.blank?vop=1&amp;pid=91c1e953d&amp;color=0,0,0&amp;vpa=15&amp;vtp=1&amp;bbb=1"/>
          <p:cNvSpPr/>
          <p:nvPr/>
        </p:nvSpPr>
        <p:spPr>
          <a:xfrm>
            <a:off x="5902166" y="1048512"/>
            <a:ext cx="674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endParaRPr lang="en-US" altLang="zh-CN" dirty="0"/>
          </a:p>
        </p:txBody>
      </p:sp>
      <p:sp>
        <p:nvSpPr>
          <p:cNvPr id="4" name="QB_6_AS.45_1#f5b0f0af5?vop=1&amp;pid=91c1e953d&amp;color=0,0,0&amp;vtp=1&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句意为：互联网是一个技术奇迹，给我们生活的方方面面带来了意义深远的变化。分析句子结构可知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处表示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“引起；导致；带来”，应用固定搭配bring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about。故填about。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439719c3?pid=ae8399ae2&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e1229268a?vop=1&amp;pid=1439719c3&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事实是现在很多年轻人正在大城市寻找他们发财的机会。（fortune）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endParaRPr lang="en-US" altLang="zh-CN" sz="1800" dirty="0"/>
          </a:p>
        </p:txBody>
      </p:sp>
      <p:sp>
        <p:nvSpPr>
          <p:cNvPr id="4" name="QB_5_AN.47_1#e1229268a.blank?vop=1&amp;pid=1439719c3&amp;color=0,0,0&amp;vpa=16&amp;vtp=1&amp;bbb=1"/>
          <p:cNvSpPr/>
          <p:nvPr/>
        </p:nvSpPr>
        <p:spPr>
          <a:xfrm>
            <a:off x="5943060" y="1777365"/>
            <a:ext cx="865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seeking</a:t>
            </a:r>
            <a:endParaRPr lang="en-US" altLang="zh-CN" dirty="0"/>
          </a:p>
        </p:txBody>
      </p:sp>
      <p:sp>
        <p:nvSpPr>
          <p:cNvPr id="5" name="QB_5_AN.48_1#e1229268a.blank?vop=1&amp;pid=1439719c3&amp;color=0,0,0&amp;vpa=17&amp;vtp=1&amp;bbb=1"/>
          <p:cNvSpPr/>
          <p:nvPr/>
        </p:nvSpPr>
        <p:spPr>
          <a:xfrm>
            <a:off x="6933660" y="1790065"/>
            <a:ext cx="585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6" name="QB_5_AN.49_1#e1229268a.blank?vop=1&amp;pid=1439719c3&amp;color=0,0,0&amp;vpa=18&amp;vtp=1&amp;bbb=1"/>
          <p:cNvSpPr/>
          <p:nvPr/>
        </p:nvSpPr>
        <p:spPr>
          <a:xfrm>
            <a:off x="7670260" y="1790065"/>
            <a:ext cx="827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fortune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0d75d20fd?vop=1&amp;pid=1439719c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现在他不依赖父母，可以自己谋生了。（earn）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himself.</a:t>
            </a:r>
            <a:endParaRPr lang="en-US" altLang="zh-CN" sz="1800" dirty="0"/>
          </a:p>
        </p:txBody>
      </p:sp>
      <p:sp>
        <p:nvSpPr>
          <p:cNvPr id="3" name="QB_5_AN.51_1#0d75d20fd.blank?vop=1&amp;pid=1439719c3&amp;color=0,0,0&amp;vpa=19&amp;vtp=1&amp;bbb=1"/>
          <p:cNvSpPr/>
          <p:nvPr/>
        </p:nvSpPr>
        <p:spPr>
          <a:xfrm>
            <a:off x="5536660" y="14476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earn</a:t>
            </a:r>
            <a:endParaRPr lang="en-US" altLang="zh-CN" dirty="0"/>
          </a:p>
        </p:txBody>
      </p:sp>
      <p:sp>
        <p:nvSpPr>
          <p:cNvPr id="4" name="QB_5_AN.52_1#0d75d20fd.blank?vop=1&amp;pid=1439719c3&amp;color=0,0,0&amp;vpa=20&amp;vtp=1&amp;bbb=1"/>
          <p:cNvSpPr/>
          <p:nvPr/>
        </p:nvSpPr>
        <p:spPr>
          <a:xfrm>
            <a:off x="6260560" y="1447665"/>
            <a:ext cx="598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a/his</a:t>
            </a:r>
            <a:endParaRPr lang="en-US" altLang="zh-CN" dirty="0"/>
          </a:p>
        </p:txBody>
      </p:sp>
      <p:sp>
        <p:nvSpPr>
          <p:cNvPr id="5" name="QB_5_AN.53_1#0d75d20fd.blank?vop=1&amp;pid=1439719c3&amp;color=0,0,0&amp;vpa=21&amp;vtp=1&amp;bbb=1"/>
          <p:cNvSpPr/>
          <p:nvPr/>
        </p:nvSpPr>
        <p:spPr>
          <a:xfrm>
            <a:off x="7009860" y="1434965"/>
            <a:ext cx="700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4ac58b00f.fixed?pid=54f2c5146&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5400" dirty="0"/>
          </a:p>
        </p:txBody>
      </p:sp>
      <p:sp>
        <p:nvSpPr>
          <p:cNvPr id="3" name="C_2_BD#4ac58b00f.fixed?pid=54f2c5146&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200"/>
              </a:lnSpc>
            </a:pP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Speaking</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Thinking</a:t>
            </a:r>
            <a:endParaRPr lang="en-US" altLang="zh-CN" sz="43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eb832214e?vop=1&amp;pid=1439719c3&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除了打扫庭院和为老人们铺床外，我们还为他们读报纸并且跟他们聊天。（apart）</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newspapers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dirty="0"/>
          </a:p>
        </p:txBody>
      </p:sp>
      <p:sp>
        <p:nvSpPr>
          <p:cNvPr id="3" name="QB_5_AN.55_1#eb832214e.blank?vop=1&amp;pid=1439719c3&amp;color=0,0,0&amp;vpa=22&amp;vtp=1&amp;bbb=1"/>
          <p:cNvSpPr/>
          <p:nvPr/>
        </p:nvSpPr>
        <p:spPr>
          <a:xfrm>
            <a:off x="812260" y="1455920"/>
            <a:ext cx="687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Apart</a:t>
            </a:r>
            <a:endParaRPr lang="en-US" altLang="zh-CN" dirty="0"/>
          </a:p>
        </p:txBody>
      </p:sp>
      <p:sp>
        <p:nvSpPr>
          <p:cNvPr id="4" name="QB_5_AN.56_1#eb832214e.blank?vop=1&amp;pid=1439719c3&amp;color=0,0,0&amp;vpa=23&amp;vtp=1&amp;bbb=1"/>
          <p:cNvSpPr/>
          <p:nvPr/>
        </p:nvSpPr>
        <p:spPr>
          <a:xfrm>
            <a:off x="1650460" y="1468620"/>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5" name="QB_5_AN.57_1#eb832214e.blank?vop=1&amp;pid=1439719c3&amp;color=0,0,0&amp;vpa=24&amp;vtp=1&amp;bbb=1"/>
          <p:cNvSpPr/>
          <p:nvPr/>
        </p:nvSpPr>
        <p:spPr>
          <a:xfrm>
            <a:off x="2450560" y="1455920"/>
            <a:ext cx="941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cleaning</a:t>
            </a:r>
            <a:endParaRPr lang="en-US" altLang="zh-CN" dirty="0"/>
          </a:p>
        </p:txBody>
      </p:sp>
      <p:sp>
        <p:nvSpPr>
          <p:cNvPr id="6" name="QB_5_AN.58_1#eb832214e.blank?vop=1&amp;pid=1439719c3&amp;color=0,0,0&amp;vpa=25&amp;vtp=1&amp;bbb=1"/>
          <p:cNvSpPr/>
          <p:nvPr/>
        </p:nvSpPr>
        <p:spPr>
          <a:xfrm>
            <a:off x="3555460" y="1468620"/>
            <a:ext cx="446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endParaRPr lang="en-US" altLang="zh-CN" dirty="0"/>
          </a:p>
        </p:txBody>
      </p:sp>
      <p:sp>
        <p:nvSpPr>
          <p:cNvPr id="7" name="QB_5_AN.59_1#eb832214e.blank?vop=1&amp;pid=1439719c3&amp;color=0,0,0&amp;vpa=26&amp;vtp=1&amp;bbb=1"/>
          <p:cNvSpPr/>
          <p:nvPr/>
        </p:nvSpPr>
        <p:spPr>
          <a:xfrm>
            <a:off x="4126960" y="1455920"/>
            <a:ext cx="573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yard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a3fcfe467?vop=1&amp;pid=1439719c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在经济发展的过程中，保护环境是我们的使命。（it作形式主语）</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1800" dirty="0"/>
          </a:p>
        </p:txBody>
      </p:sp>
      <p:sp>
        <p:nvSpPr>
          <p:cNvPr id="3" name="QB_5_AN.61_1#a3fcfe467.blank?vop=1&amp;pid=1439719c3&amp;color=0,0,0&amp;vpa=27&amp;vtp=1&amp;bbb=1"/>
          <p:cNvSpPr/>
          <p:nvPr/>
        </p:nvSpPr>
        <p:spPr>
          <a:xfrm>
            <a:off x="824960" y="1447665"/>
            <a:ext cx="306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endParaRPr lang="en-US" altLang="zh-CN" dirty="0"/>
          </a:p>
        </p:txBody>
      </p:sp>
      <p:sp>
        <p:nvSpPr>
          <p:cNvPr id="4" name="QB_5_AN.62_1#a3fcfe467.blank?vop=1&amp;pid=1439719c3&amp;color=0,0,0&amp;vpa=28&amp;vtp=1&amp;bbb=1"/>
          <p:cNvSpPr/>
          <p:nvPr/>
        </p:nvSpPr>
        <p:spPr>
          <a:xfrm>
            <a:off x="1282160" y="144766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5" name="QB_5_AN.63_1#a3fcfe467.blank?vop=1&amp;pid=1439719c3&amp;color=0,0,0&amp;vpa=29&amp;vtp=1&amp;bbb=1"/>
          <p:cNvSpPr/>
          <p:nvPr/>
        </p:nvSpPr>
        <p:spPr>
          <a:xfrm>
            <a:off x="1713960" y="1447665"/>
            <a:ext cx="471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endParaRPr lang="en-US" altLang="zh-CN" dirty="0"/>
          </a:p>
        </p:txBody>
      </p:sp>
      <p:sp>
        <p:nvSpPr>
          <p:cNvPr id="6" name="QB_5_AN.64_1#a3fcfe467.blank?vop=1&amp;pid=1439719c3&amp;color=0,0,0&amp;vpa=30&amp;vtp=1&amp;bbb=1"/>
          <p:cNvSpPr/>
          <p:nvPr/>
        </p:nvSpPr>
        <p:spPr>
          <a:xfrm>
            <a:off x="2310860" y="1434965"/>
            <a:ext cx="1347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mission/duty</a:t>
            </a:r>
            <a:endParaRPr lang="en-US" altLang="zh-CN" dirty="0"/>
          </a:p>
        </p:txBody>
      </p:sp>
      <p:sp>
        <p:nvSpPr>
          <p:cNvPr id="7" name="QB_5_AN.65_1#a3fcfe467.blank?vop=1&amp;pid=1439719c3&amp;color=0,0,0&amp;vpa=31&amp;vtp=1&amp;bbb=1"/>
          <p:cNvSpPr/>
          <p:nvPr/>
        </p:nvSpPr>
        <p:spPr>
          <a:xfrm>
            <a:off x="37840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6_1#6461ae7e6?vop=1&amp;pid=1439719c3&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他们中有一些人受伤了，但大部分没有。（省略的用法）</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injured,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B_5_AN.67_1#6461ae7e6.blank?vop=1&amp;pid=1439719c3&amp;color=0,0,0&amp;vpa=32&amp;vtp=1&amp;bbb=1"/>
          <p:cNvSpPr/>
          <p:nvPr/>
        </p:nvSpPr>
        <p:spPr>
          <a:xfrm>
            <a:off x="4146010" y="14476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most</a:t>
            </a:r>
            <a:endParaRPr lang="en-US" altLang="zh-CN" dirty="0"/>
          </a:p>
        </p:txBody>
      </p:sp>
      <p:sp>
        <p:nvSpPr>
          <p:cNvPr id="4" name="QB_5_AN.68_1#6461ae7e6.blank?vop=1&amp;pid=1439719c3&amp;color=0,0,0&amp;vpa=33&amp;vtp=1&amp;bbb=1"/>
          <p:cNvSpPr/>
          <p:nvPr/>
        </p:nvSpPr>
        <p:spPr>
          <a:xfrm>
            <a:off x="489531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
        <p:nvSpPr>
          <p:cNvPr id="5" name="QB_5_AN.69_1#6461ae7e6.blank?vop=1&amp;pid=1439719c3&amp;color=0,0,0&amp;vpa=34&amp;vtp=1&amp;bbb=1"/>
          <p:cNvSpPr/>
          <p:nvPr/>
        </p:nvSpPr>
        <p:spPr>
          <a:xfrm>
            <a:off x="5390610" y="1447665"/>
            <a:ext cx="623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endParaRPr lang="en-US" altLang="zh-CN" dirty="0"/>
          </a:p>
        </p:txBody>
      </p:sp>
      <p:sp>
        <p:nvSpPr>
          <p:cNvPr id="6" name="QB_5_AN.70_1#6461ae7e6.blank?vop=1&amp;pid=1439719c3&amp;color=0,0,0&amp;vpa=35&amp;vtp=1&amp;bbb=1"/>
          <p:cNvSpPr/>
          <p:nvPr/>
        </p:nvSpPr>
        <p:spPr>
          <a:xfrm>
            <a:off x="6203410" y="1447665"/>
            <a:ext cx="611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endParaRPr lang="en-US" altLang="zh-CN" dirty="0"/>
          </a:p>
        </p:txBody>
      </p:sp>
      <p:sp>
        <p:nvSpPr>
          <p:cNvPr id="7" name="QB_5_AN.71_1#6461ae7e6.blank?vop=1&amp;pid=1439719c3&amp;color=0,0,0&amp;vpa=36&amp;vtp=1&amp;bbb=1"/>
          <p:cNvSpPr/>
          <p:nvPr/>
        </p:nvSpPr>
        <p:spPr>
          <a:xfrm>
            <a:off x="6965410" y="1447665"/>
            <a:ext cx="458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1292b876?pid=ae8399ae2&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72_1#efe4f81f9?vop=1&amp;pid=e1292b876&amp;color=0,0,0&amp;vtp=1&amp;bbb=1&amp;hb=1"/>
          <p:cNvSpPr/>
          <p:nvPr/>
        </p:nvSpPr>
        <p:spPr>
          <a:xfrm>
            <a:off x="832104" y="1422400"/>
            <a:ext cx="10533888" cy="472821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主题：喝茶新方式 | 词数：约184 | 难度：适中 | 建议用时：7</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四川成都</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associated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UNESCO's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endParaRPr lang="en-US" altLang="zh-CN" sz="1800" dirty="0"/>
          </a:p>
          <a:p>
            <a:pPr>
              <a:lnSpc>
                <a:spcPts val="29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“Stove-boiled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（仪式）</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1800" dirty="0"/>
          </a:p>
          <a:p>
            <a:pPr>
              <a:lnSpc>
                <a:spcPts val="29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“stove-boiled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roasting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rosebuds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osmanthus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（桂花）,</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charcoal-filled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Boiling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time-consuming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constant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temperature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properly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snacks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“stove-boiled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teahouses.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4" name="QM_5_AN.73_1#efe4f81f9.blank?vop=1&amp;pid=e1292b876&amp;color=0,0,0&amp;vpa=37&amp;vtp=1&amp;bbb=1"/>
          <p:cNvSpPr/>
          <p:nvPr/>
        </p:nvSpPr>
        <p:spPr>
          <a:xfrm>
            <a:off x="2380710" y="2495423"/>
            <a:ext cx="8651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became</a:t>
            </a:r>
            <a:endParaRPr lang="en-US" altLang="zh-CN" dirty="0"/>
          </a:p>
        </p:txBody>
      </p:sp>
      <p:sp>
        <p:nvSpPr>
          <p:cNvPr id="5" name="QM_5_AN.74_1#efe4f81f9.blank?vop=1&amp;pid=e1292b876&amp;color=0,0,0&amp;vpa=38&amp;vtp=1&amp;bbb=1"/>
          <p:cNvSpPr/>
          <p:nvPr/>
        </p:nvSpPr>
        <p:spPr>
          <a:xfrm>
            <a:off x="8362410" y="2851023"/>
            <a:ext cx="11064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popularity</a:t>
            </a:r>
            <a:endParaRPr lang="en-US" altLang="zh-CN" dirty="0"/>
          </a:p>
        </p:txBody>
      </p:sp>
      <p:sp>
        <p:nvSpPr>
          <p:cNvPr id="6" name="QM_5_AN.75_1#efe4f81f9.blank?vop=1&amp;pid=e1292b876&amp;color=0,0,0&amp;vpa=39&amp;vtp=1"/>
          <p:cNvSpPr/>
          <p:nvPr/>
        </p:nvSpPr>
        <p:spPr>
          <a:xfrm>
            <a:off x="5142960" y="3232023"/>
            <a:ext cx="2682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M_5_AN.76_1#efe4f81f9.blank?vop=1&amp;pid=e1292b876&amp;color=0,0,0&amp;vpa=40&amp;vtp=1&amp;bbb=1"/>
          <p:cNvSpPr/>
          <p:nvPr/>
        </p:nvSpPr>
        <p:spPr>
          <a:xfrm>
            <a:off x="1618710" y="3955923"/>
            <a:ext cx="10683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Generally</a:t>
            </a:r>
            <a:endParaRPr lang="en-US" altLang="zh-CN" dirty="0"/>
          </a:p>
        </p:txBody>
      </p:sp>
      <p:sp>
        <p:nvSpPr>
          <p:cNvPr id="8" name="QM_5_AN.77_1#efe4f81f9.blank?vop=1&amp;pid=e1292b876&amp;color=0,0,0&amp;vpa=41&amp;vtp=1&amp;bbb=1"/>
          <p:cNvSpPr/>
          <p:nvPr/>
        </p:nvSpPr>
        <p:spPr>
          <a:xfrm>
            <a:off x="6946360" y="4336923"/>
            <a:ext cx="7508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or/and</a:t>
            </a:r>
            <a:endParaRPr lang="en-US" altLang="zh-CN" dirty="0"/>
          </a:p>
        </p:txBody>
      </p:sp>
      <p:sp>
        <p:nvSpPr>
          <p:cNvPr id="9" name="QM_5_AN.78_1#efe4f81f9.blank?vop=1&amp;pid=e1292b876&amp;color=0,0,0&amp;vpa=42&amp;vtp=1&amp;bbb=1"/>
          <p:cNvSpPr/>
          <p:nvPr/>
        </p:nvSpPr>
        <p:spPr>
          <a:xfrm>
            <a:off x="8444960" y="4705223"/>
            <a:ext cx="1131888" cy="335090"/>
          </a:xfrm>
          <a:prstGeom prst="rect">
            <a:avLst/>
          </a:prstGeom>
          <a:noFill/>
        </p:spPr>
        <p:txBody>
          <a:bodyPr wrap="none" lIns="0" tIns="0" rIns="0" bIns="0" rtlCol="0" anchor="t"/>
          <a:lstStyle/>
          <a:p>
            <a:pPr algn="ctr">
              <a:lnSpc>
                <a:spcPts val="29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which/that</a:t>
            </a:r>
            <a:endParaRPr lang="en-US" altLang="zh-CN" dirty="0"/>
          </a:p>
        </p:txBody>
      </p:sp>
      <p:sp>
        <p:nvSpPr>
          <p:cNvPr id="10" name="QM_5_AN.79_1#efe4f81f9.blank?vop=1&amp;pid=e1292b876&amp;color=0,0,0&amp;vpa=43&amp;vtp=1&amp;bbb=1"/>
          <p:cNvSpPr/>
          <p:nvPr/>
        </p:nvSpPr>
        <p:spPr>
          <a:xfrm>
            <a:off x="2749010" y="5776785"/>
            <a:ext cx="903288" cy="316040"/>
          </a:xfrm>
          <a:prstGeom prst="rect">
            <a:avLst/>
          </a:prstGeom>
          <a:noFill/>
        </p:spPr>
        <p:txBody>
          <a:bodyPr wrap="none" lIns="0" tIns="0" rIns="0" bIns="0" rtlCol="0" anchor="t"/>
          <a:lstStyle/>
          <a:p>
            <a:pPr algn="ctr">
              <a:lnSpc>
                <a:spcPts val="27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0_1#efe4f81f9?vop=1&amp;pid=e1292b876&amp;color=0,0,0&amp;mp=1&amp;vtp=1&amp;bt=1&amp;bbb=1&amp;hb=1"/>
          <p:cNvSpPr/>
          <p:nvPr/>
        </p:nvSpPr>
        <p:spPr>
          <a:xfrm>
            <a:off x="832104" y="1078992"/>
            <a:ext cx="10533888" cy="20231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“stove-boiled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reflects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peace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“Stove-boiled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“guochao”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dirty="0"/>
          </a:p>
        </p:txBody>
      </p:sp>
      <p:sp>
        <p:nvSpPr>
          <p:cNvPr id="3" name="QM_5_AN.81_1#efe4f81f9.blank?vop=1&amp;pid=e1292b876&amp;color=0,0,0&amp;mp=1&amp;vpa=44&amp;vtp=1&amp;bbb=1"/>
          <p:cNvSpPr/>
          <p:nvPr/>
        </p:nvSpPr>
        <p:spPr>
          <a:xfrm>
            <a:off x="2368010" y="1048512"/>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M_5_AN.82_1#efe4f81f9.blank?vop=1&amp;pid=e1292b876&amp;color=0,0,0&amp;mp=1&amp;vpa=45&amp;vtp=1&amp;bbb=1"/>
          <p:cNvSpPr/>
          <p:nvPr/>
        </p:nvSpPr>
        <p:spPr>
          <a:xfrm>
            <a:off x="3361785" y="1454912"/>
            <a:ext cx="10683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escape</a:t>
            </a:r>
            <a:endParaRPr lang="en-US" altLang="zh-CN" dirty="0"/>
          </a:p>
        </p:txBody>
      </p:sp>
      <p:sp>
        <p:nvSpPr>
          <p:cNvPr id="5" name="QM_5_AN.83_1#efe4f81f9.blank?vop=1&amp;pid=e1292b876&amp;color=0,0,0&amp;mp=1&amp;vpa=46&amp;vtp=1&amp;bbb=1"/>
          <p:cNvSpPr/>
          <p:nvPr/>
        </p:nvSpPr>
        <p:spPr>
          <a:xfrm>
            <a:off x="2650585" y="2691257"/>
            <a:ext cx="623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daily</a:t>
            </a:r>
            <a:endParaRPr lang="en-US" altLang="zh-CN" dirty="0"/>
          </a:p>
        </p:txBody>
      </p:sp>
      <p:sp>
        <p:nvSpPr>
          <p:cNvPr id="6" name="QM_5_EX.84_1#efe4f81f9?vop=1&amp;pid=e1292b876&amp;color=0,0,0&amp;vtp=1&amp;bbb=1"/>
          <p:cNvSpPr/>
          <p:nvPr/>
        </p:nvSpPr>
        <p:spPr>
          <a:xfrm>
            <a:off x="832104" y="3090545"/>
            <a:ext cx="10533888" cy="360680"/>
          </a:xfrm>
          <a:prstGeom prst="rect">
            <a:avLst/>
          </a:prstGeom>
          <a:noFill/>
        </p:spPr>
        <p:txBody>
          <a:bodyPr wrap="none" lIns="0" tIns="0" rIns="0" bIns="0" rtlCol="0" anchor="t"/>
          <a:lstStyle/>
          <a:p>
            <a:pPr algn="l">
              <a:lnSpc>
                <a:spcPts val="3200"/>
              </a:lnSpc>
            </a:pPr>
            <a:r>
              <a:rPr lang="en-US" altLang="zh-CN" sz="1800" b="1"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介绍了一种新的喝茶方式</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围炉煮茶</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这种喝茶方式正在年轻人中流行开来</a:t>
            </a:r>
            <a:r>
              <a:rPr lang="en-US" altLang="zh-CN" sz="1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spc="-100" dirty="0"/>
          </a:p>
        </p:txBody>
      </p:sp>
      <p:sp>
        <p:nvSpPr>
          <p:cNvPr id="7" name="QB_6_BD.85_1#992dc419e?vop=1&amp;pid=efe4f81f9&amp;color=0,0,0&amp;vtp=1&amp;bbb=1"/>
          <p:cNvSpPr/>
          <p:nvPr/>
        </p:nvSpPr>
        <p:spPr>
          <a:xfrm>
            <a:off x="832104" y="35052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8" name="QB_6_AN.86_1#992dc419e.blank?vop=1&amp;pid=efe4f81f9&amp;color=0,0,0&amp;vpa=47&amp;vtp=1&amp;bbb=1"/>
          <p:cNvSpPr/>
          <p:nvPr/>
        </p:nvSpPr>
        <p:spPr>
          <a:xfrm>
            <a:off x="1066260" y="3463353"/>
            <a:ext cx="865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became</a:t>
            </a:r>
            <a:endParaRPr lang="en-US" altLang="zh-CN" dirty="0"/>
          </a:p>
        </p:txBody>
      </p:sp>
      <p:sp>
        <p:nvSpPr>
          <p:cNvPr id="9" name="QB_6_AS.87_1#992dc419e?vop=1&amp;pid=efe4f81f9&amp;color=0,0,0&amp;vtp=1&amp;bbb=1&amp;hb=1"/>
          <p:cNvSpPr/>
          <p:nvPr/>
        </p:nvSpPr>
        <p:spPr>
          <a:xfrm>
            <a:off x="832104" y="39255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句意为：不久前，中国传统制茶技艺及其相关习俗成功入选为一项联合国教科文组织非物质文化遗产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析句子可知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，设空处缺少谓语动词；结合时间状语Not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ago可知，本句叙述过去发生的事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，时态应用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一般过去时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。故填became。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 calcmode="lin" valueType="num">
                                      <p:cBhvr additive="base">
                                        <p:cTn id="6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1" end="1"/>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9">
                                            <p:txEl>
                                              <p:pRg st="2" end="2"/>
                                            </p:txEl>
                                          </p:spTgt>
                                        </p:tgtEl>
                                        <p:attrNameLst>
                                          <p:attrName>style.visibility</p:attrName>
                                        </p:attrNameLst>
                                      </p:cBhvr>
                                      <p:to>
                                        <p:strVal val="visible"/>
                                      </p:to>
                                    </p:set>
                                    <p:anim calcmode="lin" valueType="num">
                                      <p:cBhvr additive="base">
                                        <p:cTn id="6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8_1#594f3e829?vop=1&amp;pid=efe4f81f9&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89_1#594f3e829.blank?vop=1&amp;pid=efe4f81f9&amp;color=0,0,0&amp;vpa=48&amp;vtp=1&amp;bbb=1"/>
          <p:cNvSpPr/>
          <p:nvPr/>
        </p:nvSpPr>
        <p:spPr>
          <a:xfrm>
            <a:off x="1053560" y="1023810"/>
            <a:ext cx="11064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popularity</a:t>
            </a:r>
            <a:endParaRPr lang="en-US" altLang="zh-CN" dirty="0"/>
          </a:p>
        </p:txBody>
      </p:sp>
      <p:sp>
        <p:nvSpPr>
          <p:cNvPr id="4" name="QB_6_AS.90_1#594f3e829?vop=1&amp;pid=efe4f81f9&amp;color=0,0,0&amp;vtp=1&amp;bbb=1&amp;hb=1"/>
          <p:cNvSpPr/>
          <p:nvPr/>
        </p:nvSpPr>
        <p:spPr>
          <a:xfrm>
            <a:off x="832104" y="1471485"/>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句意为：一种新的喝茶方式——“围炉煮茶”最近在中国流行起来。设空处作gained的宾语，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应用名词形式。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endParaRPr lang="en-US" altLang="zh-CN" dirty="0"/>
          </a:p>
        </p:txBody>
      </p:sp>
      <p:sp>
        <p:nvSpPr>
          <p:cNvPr id="5" name="QB_6_BD.91_1#5ccddc964?vop=1&amp;pid=efe4f81f9&amp;color=0,0,0&amp;vtp=1&amp;bbb=1"/>
          <p:cNvSpPr/>
          <p:nvPr/>
        </p:nvSpPr>
        <p:spPr>
          <a:xfrm>
            <a:off x="832104" y="2253106"/>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92_1#5ccddc964.blank?vop=1&amp;pid=efe4f81f9&amp;color=0,0,0&amp;vpa=49&amp;vtp=1"/>
          <p:cNvSpPr/>
          <p:nvPr/>
        </p:nvSpPr>
        <p:spPr>
          <a:xfrm>
            <a:off x="1078960" y="2210624"/>
            <a:ext cx="2682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B_6_AS.93_1#5ccddc964?vop=1&amp;pid=efe4f81f9&amp;color=0,0,0&amp;vtp=1&amp;bbb=1&amp;hb=1"/>
          <p:cNvSpPr/>
          <p:nvPr/>
        </p:nvSpPr>
        <p:spPr>
          <a:xfrm>
            <a:off x="832104" y="2641218"/>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句意为：饮茶的过程有一系列仪式，成为年轻人的新宠。分析句子可知,此处表示“一系列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”，应用固定短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of。故填a。</a:t>
            </a:r>
            <a:endParaRPr lang="en-US" altLang="zh-CN" dirty="0"/>
          </a:p>
        </p:txBody>
      </p:sp>
      <p:sp>
        <p:nvSpPr>
          <p:cNvPr id="8" name="QB_6_BD.94_1#f6f8248b4?vop=1&amp;pid=efe4f81f9&amp;color=0,0,0&amp;vtp=1&amp;bbb=1"/>
          <p:cNvSpPr/>
          <p:nvPr/>
        </p:nvSpPr>
        <p:spPr>
          <a:xfrm>
            <a:off x="832104" y="3375152"/>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6_AN.95_1#f6f8248b4.blank?vop=1&amp;pid=efe4f81f9&amp;color=0,0,0&amp;vpa=50&amp;vtp=1&amp;bbb=1"/>
          <p:cNvSpPr/>
          <p:nvPr/>
        </p:nvSpPr>
        <p:spPr>
          <a:xfrm>
            <a:off x="1078960" y="3319970"/>
            <a:ext cx="10683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Generally</a:t>
            </a:r>
            <a:endParaRPr lang="en-US" altLang="zh-CN" dirty="0"/>
          </a:p>
        </p:txBody>
      </p:sp>
      <p:sp>
        <p:nvSpPr>
          <p:cNvPr id="10" name="QB_6_AS.96_1#f6f8248b4?vop=1&amp;pid=efe4f81f9&amp;color=0,0,0&amp;vtp=1&amp;bbb=1&amp;hb=1"/>
          <p:cNvSpPr/>
          <p:nvPr/>
        </p:nvSpPr>
        <p:spPr>
          <a:xfrm>
            <a:off x="832104" y="3763264"/>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句意为：一般来说，“围炉煮茶”过程包括煮茶之前在一个装满木炭的炉子上的锅里轻度烘烤茶叶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加入玫瑰花蕾或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/和甜桂花。generally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speaking为固定短语，意为“一般来说”。设空处位于句首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，首字母应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大写</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。故填Generally。</a:t>
            </a:r>
            <a:endParaRPr lang="en-US" altLang="zh-CN" dirty="0"/>
          </a:p>
        </p:txBody>
      </p:sp>
      <p:sp>
        <p:nvSpPr>
          <p:cNvPr id="11" name="QB_6_BD.97_1#598445be9?vop=1&amp;pid=efe4f81f9&amp;color=0,0,0&amp;vtp=1&amp;bbb=1"/>
          <p:cNvSpPr/>
          <p:nvPr/>
        </p:nvSpPr>
        <p:spPr>
          <a:xfrm>
            <a:off x="832104" y="493667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98_1#598445be9.blank?vop=1&amp;pid=efe4f81f9&amp;color=0,0,0&amp;vpa=51&amp;vtp=1&amp;bbb=1"/>
          <p:cNvSpPr/>
          <p:nvPr/>
        </p:nvSpPr>
        <p:spPr>
          <a:xfrm>
            <a:off x="1066260" y="4894197"/>
            <a:ext cx="7508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or/and</a:t>
            </a:r>
            <a:endParaRPr lang="en-US" altLang="zh-CN" dirty="0"/>
          </a:p>
        </p:txBody>
      </p:sp>
      <p:sp>
        <p:nvSpPr>
          <p:cNvPr id="13" name="QB_6_AS.99_1#598445be9?vop=1&amp;pid=efe4f81f9&amp;color=0,0,0&amp;vtp=1&amp;bbb=1&amp;hb=1"/>
          <p:cNvSpPr/>
          <p:nvPr/>
        </p:nvSpPr>
        <p:spPr>
          <a:xfrm>
            <a:off x="832104" y="5324791"/>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句意见上一题解析。rosebuds与sweet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osmanthus可理解为选择关系，表示选择其一进行煮茶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，也可理解为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并列关系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。故填or/and。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2" end="2"/>
                                            </p:txEl>
                                          </p:spTgt>
                                        </p:tgtEl>
                                        <p:attrNameLst>
                                          <p:attrName>style.visibility</p:attrName>
                                        </p:attrNameLst>
                                      </p:cBhvr>
                                      <p:to>
                                        <p:strVal val="visible"/>
                                      </p:to>
                                    </p:set>
                                    <p:anim calcmode="lin" valueType="num">
                                      <p:cBhvr additive="base">
                                        <p:cTn id="7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0_1#b935838ad?vop=1&amp;pid=efe4f81f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01_1#b935838ad.blank?vop=1&amp;pid=efe4f81f9&amp;color=0,0,0&amp;vpa=52&amp;vtp=1&amp;bbb=1"/>
          <p:cNvSpPr/>
          <p:nvPr/>
        </p:nvSpPr>
        <p:spPr>
          <a:xfrm>
            <a:off x="1040860" y="1037082"/>
            <a:ext cx="1131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which/that</a:t>
            </a:r>
            <a:endParaRPr lang="en-US" altLang="zh-CN" dirty="0"/>
          </a:p>
        </p:txBody>
      </p:sp>
      <p:sp>
        <p:nvSpPr>
          <p:cNvPr id="4" name="QB_6_AS.102_1#b935838ad?vop=1&amp;pid=efe4f81f9&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句意为：煮茶是一个耗时的过程，需要持续注意温度，以便将茶“煮”得恰到好处。分析句子可知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引导限制性定语从句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，指代先行词a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time-consuming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process，关系词在从句中作主语，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先行词表示事物，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which或that引导。故填which/that。</a:t>
            </a:r>
            <a:endParaRPr lang="en-US" altLang="zh-CN" dirty="0"/>
          </a:p>
        </p:txBody>
      </p:sp>
      <p:sp>
        <p:nvSpPr>
          <p:cNvPr id="5" name="QB_6_BD.103_1#2fac5e9c0?vop=1&amp;pid=efe4f81f9&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6_AN.104_1#2fac5e9c0.blank?vop=1&amp;pid=efe4f81f9&amp;color=0,0,0&amp;vpa=53&amp;vtp=1&amp;bbb=1"/>
          <p:cNvSpPr/>
          <p:nvPr/>
        </p:nvSpPr>
        <p:spPr>
          <a:xfrm>
            <a:off x="1040860" y="2675953"/>
            <a:ext cx="903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wearing</a:t>
            </a:r>
            <a:endParaRPr lang="en-US" altLang="zh-CN" dirty="0"/>
          </a:p>
        </p:txBody>
      </p:sp>
      <p:sp>
        <p:nvSpPr>
          <p:cNvPr id="7" name="QB_6_AS.105_1#2fac5e9c0?vop=1&amp;pid=efe4f81f9&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句意为：人们还将在这些古老的茶馆里穿着传统汉服“围炉煮茶”（的内容）发在社交媒体平台上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，此处为while引导的时间状语从句的省略，从句补充完整为“while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”，从句主语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指代主句主语People，且从句中含有be动词，故省略从句中的they和are。故填wearing。</a:t>
            </a:r>
            <a:endParaRPr lang="en-US" altLang="zh-CN" dirty="0"/>
          </a:p>
        </p:txBody>
      </p:sp>
      <p:sp>
        <p:nvSpPr>
          <p:cNvPr id="8" name="QB_6_BD.106_1#c5e9f7229?vop=1&amp;pid=efe4f81f9&amp;color=0,0,0&amp;vtp=1&amp;bbb=1"/>
          <p:cNvSpPr/>
          <p:nvPr/>
        </p:nvSpPr>
        <p:spPr>
          <a:xfrm>
            <a:off x="832104" y="439045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07_1#c5e9f7229.blank?vop=1&amp;pid=efe4f81f9&amp;color=0,0,0&amp;vpa=54&amp;vtp=1&amp;bbb=1"/>
          <p:cNvSpPr/>
          <p:nvPr/>
        </p:nvSpPr>
        <p:spPr>
          <a:xfrm>
            <a:off x="1040860" y="4348543"/>
            <a:ext cx="344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10" name="QB_6_AS.108_1#c5e9f7229?vop=1&amp;pid=efe4f81f9&amp;color=0,0,0&amp;vtp=1&amp;bbb=1&amp;hb=1"/>
          <p:cNvSpPr/>
          <p:nvPr/>
        </p:nvSpPr>
        <p:spPr>
          <a:xfrm>
            <a:off x="832104" y="481076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句意为：与骑行、露营等其他流行的生活方式类似，“围炉煮茶”反映了年轻人逃离城市、拥抱自然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心灵的宁静的渴望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similar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sth为固定短语，表示“与某物类似”。故填to。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9_1#e15ceca5d?vop=1&amp;pid=efe4f81f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10_1#e15ceca5d.blank?vop=1&amp;pid=efe4f81f9&amp;color=0,0,0&amp;vpa=55&amp;vtp=1&amp;bbb=1"/>
          <p:cNvSpPr/>
          <p:nvPr/>
        </p:nvSpPr>
        <p:spPr>
          <a:xfrm>
            <a:off x="1078960" y="1024382"/>
            <a:ext cx="10683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escape</a:t>
            </a:r>
            <a:endParaRPr lang="en-US" altLang="zh-CN" dirty="0"/>
          </a:p>
        </p:txBody>
      </p:sp>
      <p:sp>
        <p:nvSpPr>
          <p:cNvPr id="4" name="QB_6_AS.111_1#e15ceca5d?vop=1&amp;pid=efe4f81f9&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句意见上一题解析。desire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sth为固定用法，表示“做某事的渴望”，应用不定式作desire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的后置定语。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escape。</a:t>
            </a:r>
            <a:endParaRPr lang="en-US" altLang="zh-CN" dirty="0"/>
          </a:p>
        </p:txBody>
      </p:sp>
      <p:sp>
        <p:nvSpPr>
          <p:cNvPr id="5" name="QB_6_BD.112_1#935444160?vop=1&amp;pid=efe4f81f9&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6" name="QB_6_AN.113_1#935444160.blank?vop=1&amp;pid=efe4f81f9&amp;color=0,0,0&amp;vpa=56&amp;vtp=1&amp;bbb=1"/>
          <p:cNvSpPr/>
          <p:nvPr/>
        </p:nvSpPr>
        <p:spPr>
          <a:xfrm>
            <a:off x="1180560" y="2251138"/>
            <a:ext cx="623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daily</a:t>
            </a:r>
            <a:endParaRPr lang="en-US" altLang="zh-CN" dirty="0"/>
          </a:p>
        </p:txBody>
      </p:sp>
      <p:sp>
        <p:nvSpPr>
          <p:cNvPr id="7" name="QB_6_AS.114_1#935444160?vop=1&amp;pid=efe4f81f9&amp;color=0,0,0&amp;vtp=1&amp;bbb=1&amp;hb=1"/>
          <p:cNvSpPr/>
          <p:nvPr/>
        </p:nvSpPr>
        <p:spPr>
          <a:xfrm>
            <a:off x="832104" y="27260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句意为：“围炉煮茶”也是将中国文化元素融入人们日常生活的一种最新“国潮”。设空处作定语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，应用形容词。故填daily。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a7cacbdb?pid=7519a061e&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5_1#1b3d67d31?vop=1&amp;pid=3a7cacbdb&amp;color=0,0,0&amp;vtp=1&amp;bbb=1&amp;hb=1"/>
          <p:cNvSpPr/>
          <p:nvPr/>
        </p:nvSpPr>
        <p:spPr>
          <a:xfrm>
            <a:off x="832104" y="1422400"/>
            <a:ext cx="10533888" cy="46672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主题：汉字创意画作 | 词数：约304 | 难度：适中 | 建议用时：7</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广东惠州中学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20-year-old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robot.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surrounded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fascinated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boxes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Western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reappeared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5_2#1b3d67d31?vop=1&amp;pid=3a7cacbdb&amp;color=0,0,0&amp;mp=1&amp;vtp=1&amp;bt=1&amp;bbb=1&amp;hb=1"/>
          <p:cNvSpPr/>
          <p:nvPr/>
        </p:nvSpPr>
        <p:spPr>
          <a:xfrm>
            <a:off x="832104" y="1078992"/>
            <a:ext cx="10533888" cy="38798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perceptive,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details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 “It's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“orz”</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16_1#1b3d67d31?vop=1&amp;pid=3a7cacbdb&amp;color=0,0,0&amp;vtp=1&amp;bbb=1&amp;hb=1"/>
          <p:cNvSpPr/>
          <p:nvPr/>
        </p:nvSpPr>
        <p:spPr>
          <a:xfrm>
            <a:off x="832104" y="4974145"/>
            <a:ext cx="10533888" cy="112903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主要讲述了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岁的美国大学生莉娜用独特的方式看待汉字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她将汉字想象</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成各种有趣的形象并创作成画作发布在网上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获得了大量关注和喜爱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她的故事体现了语言不仅是文字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更是连接不同文化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促进相互理解的桥梁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e89bd390?pid=ae8399ae2&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c8a502a3f?pid=8e89bd390&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521099786?vop=1&amp;pid=c8a502a3f&amp;color=0,0,0&amp;vtp=1&amp;bbb=1"/>
          <p:cNvSpPr/>
          <p:nvPr/>
        </p:nvSpPr>
        <p:spPr>
          <a:xfrm>
            <a:off x="832104" y="1803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sz="1800" dirty="0"/>
          </a:p>
        </p:txBody>
      </p:sp>
      <p:sp>
        <p:nvSpPr>
          <p:cNvPr id="5" name="QB_6_AN.2_1#521099786.blank?vop=1&amp;pid=c8a502a3f&amp;color=0,0,0&amp;vpa=1&amp;vtp=1&amp;bbb=1"/>
          <p:cNvSpPr/>
          <p:nvPr/>
        </p:nvSpPr>
        <p:spPr>
          <a:xfrm>
            <a:off x="7670260" y="1748790"/>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diversity</a:t>
            </a:r>
            <a:endParaRPr lang="en-US" altLang="zh-CN" dirty="0"/>
          </a:p>
        </p:txBody>
      </p:sp>
      <p:sp>
        <p:nvSpPr>
          <p:cNvPr id="6" name="QB_6_AS.3_1#521099786?vop=1&amp;pid=c8a502a3f&amp;color=0,0,0&amp;vtp=1&amp;bbb=1&amp;hb=1"/>
          <p:cNvSpPr/>
          <p:nvPr/>
        </p:nvSpPr>
        <p:spPr>
          <a:xfrm>
            <a:off x="832104" y="2214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句意为：人们普遍认为，世界之美在于人的多样性。根据空前的定冠词the和空后的介词of可知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名词作宾语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。故填diversity。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7_1#3c2391365?vop=1&amp;pid=1b3d67d31&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8_1#3c2391365.bracket?vop=1&amp;pid=1b3d67d31&amp;color=0,0,0&amp;vpa=57&amp;vtp=1"/>
          <p:cNvSpPr/>
          <p:nvPr/>
        </p:nvSpPr>
        <p:spPr>
          <a:xfrm>
            <a:off x="5092160" y="1078230"/>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17_2#3c2391365.choices?vop=1&amp;pid=1b3d67d31&amp;color=0,0,0&amp;vtp=1&amp;bbb=1"/>
          <p:cNvSpPr/>
          <p:nvPr/>
        </p:nvSpPr>
        <p:spPr>
          <a:xfrm>
            <a:off x="832104" y="1442212"/>
            <a:ext cx="10533888" cy="14179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translating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articles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netizens.</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a:t>
            </a:r>
            <a:endParaRPr lang="en-US" altLang="zh-CN" sz="1800" dirty="0"/>
          </a:p>
        </p:txBody>
      </p:sp>
      <p:sp>
        <p:nvSpPr>
          <p:cNvPr id="5" name="QC_6_AS.119_1#3c2391365?vop=1&amp;pid=1b3d67d31&amp;color=0,0,0&amp;vtp=1&amp;bbb=1&amp;hb=1"/>
          <p:cNvSpPr/>
          <p:nvPr/>
        </p:nvSpPr>
        <p:spPr>
          <a:xfrm>
            <a:off x="832104" y="2877312"/>
            <a:ext cx="10533888" cy="10528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‘ceng</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online.Amazingly,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overnight.”可知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，莉娜通过发布汉字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创意画作在网上受到了欢迎和关注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6_BD.120_1#f6e46df24?vop=1&amp;pid=1b3d67d31&amp;color=0,0,0&amp;vtp=1&amp;bbb=1"/>
          <p:cNvSpPr/>
          <p:nvPr/>
        </p:nvSpPr>
        <p:spPr>
          <a:xfrm>
            <a:off x="832104" y="3965511"/>
            <a:ext cx="10533888" cy="32258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1_1#f6e46df24.bracket?vop=1&amp;pid=1b3d67d31&amp;color=0,0,0&amp;vpa=58&amp;vtp=1"/>
          <p:cNvSpPr/>
          <p:nvPr/>
        </p:nvSpPr>
        <p:spPr>
          <a:xfrm>
            <a:off x="7013035" y="3964749"/>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6_BD.120_2#f6e46df24.choices?vop=1&amp;pid=1b3d67d31&amp;color=0,0,0&amp;vtp=1&amp;bbb=1"/>
          <p:cNvSpPr/>
          <p:nvPr/>
        </p:nvSpPr>
        <p:spPr>
          <a:xfrm>
            <a:off x="832104" y="4324350"/>
            <a:ext cx="10533888" cy="681355"/>
          </a:xfrm>
          <a:prstGeom prst="rect">
            <a:avLst/>
          </a:prstGeom>
          <a:noFill/>
        </p:spPr>
        <p:txBody>
          <a:bodyPr wrap="none" lIns="0" tIns="0" rIns="0" bIns="0" rtlCol="0" anchor="t"/>
          <a:lstStyle/>
          <a:p>
            <a:pPr>
              <a:lnSpc>
                <a:spcPts val="29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endParaRPr lang="en-US" altLang="zh-CN" sz="1800" dirty="0"/>
          </a:p>
          <a:p>
            <a:pPr>
              <a:lnSpc>
                <a:spcPts val="27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endParaRPr lang="en-US" altLang="zh-CN" sz="1800" dirty="0"/>
          </a:p>
        </p:txBody>
      </p:sp>
      <p:sp>
        <p:nvSpPr>
          <p:cNvPr id="9" name="QC_6_AS.122_1#f6e46df24?vop=1&amp;pid=1b3d67d31&amp;color=0,0,0&amp;vtp=1&amp;bbb=1&amp;hb=1"/>
          <p:cNvSpPr/>
          <p:nvPr/>
        </p:nvSpPr>
        <p:spPr>
          <a:xfrm>
            <a:off x="832104" y="5048250"/>
            <a:ext cx="10533888" cy="10528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reappeared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US-China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，中美关系课程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加深了莉娜对现代中国文化的兴趣</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 calcmode="lin" valueType="num">
                                      <p:cBhvr additive="base">
                                        <p:cTn id="3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7">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 calcmode="lin" valueType="num">
                                      <p:cBhvr additive="base">
                                        <p:cTn id="3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 calcmode="lin" valueType="num">
                                      <p:cBhvr additive="base">
                                        <p:cTn id="4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9">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 calcmode="lin" valueType="num">
                                      <p:cBhvr additive="base">
                                        <p:cTn id="4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 calcmode="lin" valueType="num">
                                      <p:cBhvr additive="base">
                                        <p:cTn id="5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 calcmode="lin" valueType="num">
                                      <p:cBhvr additive="base">
                                        <p:cTn id="5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3_1#ddf61474f?vop=1&amp;pid=1b3d67d3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orz”?(</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4_1#ddf61474f.bracket?vop=1&amp;pid=1b3d67d31&amp;color=0,0,0&amp;vpa=59&amp;vtp=1"/>
          <p:cNvSpPr/>
          <p:nvPr/>
        </p:nvSpPr>
        <p:spPr>
          <a:xfrm>
            <a:off x="55239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23_2#ddf61474f.choices?vop=1&amp;pid=1b3d67d31&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overpraise.</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non-natives'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grammar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differences.</a:t>
            </a:r>
            <a:endParaRPr lang="en-US" altLang="zh-CN" sz="1800" dirty="0"/>
          </a:p>
        </p:txBody>
      </p:sp>
      <p:sp>
        <p:nvSpPr>
          <p:cNvPr id="5" name="QC_6_AS.125_1#ddf61474f?vop=1&amp;pid=1b3d67d31&amp;color=0,0,0&amp;vtp=1&amp;bbb=1&amp;hb=1"/>
          <p:cNvSpPr/>
          <p:nvPr/>
        </p:nvSpPr>
        <p:spPr>
          <a:xfrm>
            <a:off x="832104" y="2310765"/>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推理判断题。根据倒数第二段中的“For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‘orz’</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apology,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non-native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unfamiliar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said.”可知，中国网友觉得“orz</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”看起来像一个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人在鞠躬道歉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，但在英语中它没有任何意义。莉娜认为这是非母语者看待不熟悉文字的结果，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莉娜提到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“orz”这个例子是为了说明非母语者看待不熟悉文字时会有独特的视角。</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6_1#ce6d2c670?vop=1&amp;pid=1b3d67d3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7_1#ce6d2c670.bracket?vop=1&amp;pid=1b3d67d31&amp;color=0,0,0&amp;vpa=60&amp;vtp=1"/>
          <p:cNvSpPr/>
          <p:nvPr/>
        </p:nvSpPr>
        <p:spPr>
          <a:xfrm>
            <a:off x="50921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6_2#ce6d2c670.choices?vop=1&amp;pid=1b3d67d31&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sz="1800" dirty="0"/>
          </a:p>
        </p:txBody>
      </p:sp>
      <p:sp>
        <p:nvSpPr>
          <p:cNvPr id="5" name="QC_6_AS.128_1#ce6d2c670?vop=1&amp;pid=1b3d67d31&amp;color=0,0,0&amp;vtp=1&amp;bbb=1&amp;hb=1"/>
          <p:cNvSpPr/>
          <p:nvPr/>
        </p:nvSpPr>
        <p:spPr>
          <a:xfrm>
            <a:off x="832104" y="3141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主旨大意题。通读全文，结合最后一段“As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character-inspired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perspectives.”可知，文章主要讲述了莉娜通过汉字创意画作连接语言和文化的故事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创意画作在语言和文化交流中的桥梁作用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，D项（创意画作连接语言与文化）准确概括了文章主旨。</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756f3dfd?pid=7519a061e&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9_1#49ca04904?vop=1&amp;pid=3756f3dfd&amp;color=0,0,0&amp;vtp=1&amp;bbb=1&amp;hb=1"/>
          <p:cNvSpPr/>
          <p:nvPr/>
        </p:nvSpPr>
        <p:spPr>
          <a:xfrm>
            <a:off x="832104" y="1422400"/>
            <a:ext cx="10533888" cy="4672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主题：涂鸦文化 | 词数：约259 | 难度：适中 | 建议用时：7分钟</a:t>
            </a:r>
            <a:endParaRPr lang="en-US" altLang="zh-CN" sz="1800" dirty="0"/>
          </a:p>
          <a:p>
            <a:pPr algn="ct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reating</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（涂鸦）.</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horrible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arrested.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colours.</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teenagers.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a:t>
            </a:r>
            <a:endParaRPr lang="en-US" altLang="zh-CN" dirty="0"/>
          </a:p>
        </p:txBody>
      </p:sp>
      <p:sp>
        <p:nvSpPr>
          <p:cNvPr id="4" name="QM_5_AN.130_1#49ca04904.blank?vop=1&amp;pid=3756f3dfd&amp;color=0,0,0&amp;vpa=61&amp;vtp=1"/>
          <p:cNvSpPr/>
          <p:nvPr/>
        </p:nvSpPr>
        <p:spPr>
          <a:xfrm>
            <a:off x="1593310" y="2963291"/>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M_5_AN.131_1#49ca04904.blank?vop=1&amp;pid=3756f3dfd&amp;color=0,0,0&amp;vpa=62&amp;vtp=1"/>
          <p:cNvSpPr/>
          <p:nvPr/>
        </p:nvSpPr>
        <p:spPr>
          <a:xfrm>
            <a:off x="8821834" y="4931791"/>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2_1#49ca04904?vop=1&amp;pid=3756f3dfd&amp;color=0,0,0&amp;vtp=1&amp;bt=1&amp;bbb=1&amp;hb=1"/>
          <p:cNvSpPr/>
          <p:nvPr/>
        </p:nvSpPr>
        <p:spPr>
          <a:xfrm>
            <a:off x="832104" y="1080000"/>
            <a:ext cx="10533888" cy="37039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Britain's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Bogotá</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endParaRPr lang="en-US" altLang="zh-CN" dirty="0"/>
          </a:p>
        </p:txBody>
      </p:sp>
      <p:sp>
        <p:nvSpPr>
          <p:cNvPr id="3" name="QM_5_AN.133_1#49ca04904.blank?vop=1&amp;pid=3756f3dfd&amp;color=0,0,0&amp;vpa=63&amp;vtp=1"/>
          <p:cNvSpPr/>
          <p:nvPr/>
        </p:nvSpPr>
        <p:spPr>
          <a:xfrm>
            <a:off x="10359485" y="23068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M_5_AN.134_1#49ca04904.blank?vop=1&amp;pid=3756f3dfd&amp;color=0,0,0&amp;vpa=64&amp;vtp=1"/>
          <p:cNvSpPr/>
          <p:nvPr/>
        </p:nvSpPr>
        <p:spPr>
          <a:xfrm>
            <a:off x="6123083" y="31450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5_AN.135_1#49ca04904.blank?vop=1&amp;pid=3756f3dfd&amp;color=0,0,0&amp;vpa=65&amp;vtp=1"/>
          <p:cNvSpPr/>
          <p:nvPr/>
        </p:nvSpPr>
        <p:spPr>
          <a:xfrm>
            <a:off x="9848310" y="3983220"/>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6_1#49ca04904?vop=1&amp;pid=3756f3dfd&amp;color=0,0,0&amp;vtp=1&amp;bt=1&amp;bbb=1&amp;hb=1"/>
          <p:cNvSpPr/>
          <p:nvPr/>
        </p:nvSpPr>
        <p:spPr>
          <a:xfrm>
            <a:off x="832104" y="1078992"/>
            <a:ext cx="10533888" cy="32878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Bogotá</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1960s.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Perhaps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Italy.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M_5_EX.137_1#49ca04904?vop=1&amp;pid=3756f3dfd&amp;color=0,0,0&amp;vtp=1&amp;bbb=1"/>
          <p:cNvSpPr/>
          <p:nvPr/>
        </p:nvSpPr>
        <p:spPr>
          <a:xfrm>
            <a:off x="832104" y="4372673"/>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文章讲述了城市中街道里的涂鸦文化</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6_BD.138_1#450eb0623?vop=1&amp;pid=49ca04904&amp;color=0,0,0&amp;vtp=1&amp;bbb=1"/>
          <p:cNvSpPr/>
          <p:nvPr/>
        </p:nvSpPr>
        <p:spPr>
          <a:xfrm>
            <a:off x="832104" y="47879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5" name="QB_6_AN.139_1#450eb0623.blank?vop=1&amp;pid=49ca04904&amp;color=0,0,0&amp;vpa=66&amp;vtp=1"/>
          <p:cNvSpPr/>
          <p:nvPr/>
        </p:nvSpPr>
        <p:spPr>
          <a:xfrm>
            <a:off x="1053560" y="47460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B_6_AS.140_1#450eb0623?vop=1&amp;pid=49ca04904&amp;color=0,0,0&amp;vtp=1&amp;bbb=1&amp;hb=1"/>
          <p:cNvSpPr/>
          <p:nvPr/>
        </p:nvSpPr>
        <p:spPr>
          <a:xfrm>
            <a:off x="832104" y="5208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B项（有些人喜欢这些画，但有些人不喜欢）说明了不同人对涂鸦的态度不同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，引出下文有的人认为涂鸦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是艺术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，而有的人认为涂鸦让城市变得糟糕的不同观点。故选B项。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1_1#ffd561f83?vop=1&amp;pid=49ca0490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2_1#ffd561f83.blank?vop=1&amp;pid=49ca04904&amp;color=0,0,0&amp;vpa=67&amp;vtp=1"/>
          <p:cNvSpPr/>
          <p:nvPr/>
        </p:nvSpPr>
        <p:spPr>
          <a:xfrm>
            <a:off x="1053560" y="1037082"/>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B_6_AS.143_1#ffd561f83?vop=1&amp;pid=49ca04904&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由本段小标题“When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begin?”和设空处前一句可知，此处也应与涂鸦的起源有关，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然而，现代涂鸦始于20世纪60年代末的纽约）符合语境。故选C项。</a:t>
            </a:r>
            <a:endParaRPr lang="en-US" altLang="zh-CN" dirty="0"/>
          </a:p>
        </p:txBody>
      </p:sp>
      <p:sp>
        <p:nvSpPr>
          <p:cNvPr id="5" name="QB_6_BD.144_1#fb22f9a22?vop=1&amp;pid=49ca04904&amp;color=0,0,0&amp;vtp=1&amp;bbb=1"/>
          <p:cNvSpPr/>
          <p:nvPr/>
        </p:nvSpPr>
        <p:spPr>
          <a:xfrm>
            <a:off x="832104" y="23184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5_1#fb22f9a22.blank?vop=1&amp;pid=49ca04904&amp;color=0,0,0&amp;vpa=68&amp;vtp=1"/>
          <p:cNvSpPr/>
          <p:nvPr/>
        </p:nvSpPr>
        <p:spPr>
          <a:xfrm>
            <a:off x="1040860" y="2276538"/>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7" name="QB_6_AS.146_1#fb22f9a22?vop=1&amp;pid=49ca04904&amp;color=0,0,0&amp;vtp=1&amp;bbb=1&amp;hb=1"/>
          <p:cNvSpPr/>
          <p:nvPr/>
        </p:nvSpPr>
        <p:spPr>
          <a:xfrm>
            <a:off x="832104" y="273875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由本段小标题Banksy可知，本段与艺术家班克西相关。G项（这让班克西很生气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，因为他的艺术所传达的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信息是反对金钱至上这一概念的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）与上文“Banksy's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it.”是因果关系，因为班克西艺术所传达的信息是反对金钱至上这一概念的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，所以别人偷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他的画去卖钱让他很生气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，G项中的This指代上文提到的有人偷班克西的画卖钱这件事。故选G项。</a:t>
            </a:r>
            <a:endParaRPr lang="en-US" altLang="zh-CN" dirty="0"/>
          </a:p>
        </p:txBody>
      </p:sp>
      <p:sp>
        <p:nvSpPr>
          <p:cNvPr id="8" name="QB_6_BD.147_1#92497f695?vop=1&amp;pid=49ca04904&amp;color=0,0,0&amp;vtp=1&amp;bbb=1"/>
          <p:cNvSpPr/>
          <p:nvPr/>
        </p:nvSpPr>
        <p:spPr>
          <a:xfrm>
            <a:off x="832104" y="43847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48_1#92497f695.blank?vop=1&amp;pid=49ca04904&amp;color=0,0,0&amp;vpa=69&amp;vtp=1"/>
          <p:cNvSpPr/>
          <p:nvPr/>
        </p:nvSpPr>
        <p:spPr>
          <a:xfrm>
            <a:off x="1040860" y="4342828"/>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B_6_AS.149_1#92497f695?vop=1&amp;pid=49ca04904&amp;color=0,0,0&amp;vtp=1&amp;bbb=1&amp;hb=1"/>
          <p:cNvSpPr/>
          <p:nvPr/>
        </p:nvSpPr>
        <p:spPr>
          <a:xfrm>
            <a:off x="832104" y="48050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由小标题Graffiti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tours和上文“In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graffiti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，此处提出在某些城市</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可以进行涂鸦旅行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；又根据下文可知，本段以波哥大为例介绍了涂鸦之旅。A项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（其中一个城市是哥伦比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亚的波哥大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）承上启下，符合语境。故选A项。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 calcmode="lin" valueType="num">
                                      <p:cBhvr additive="base">
                                        <p:cTn id="5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0_1#929f0153f?vop=1&amp;pid=49ca0490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51_1#929f0153f.blank?vop=1&amp;pid=49ca04904&amp;color=0,0,0&amp;vpa=70&amp;vtp=1"/>
          <p:cNvSpPr/>
          <p:nvPr/>
        </p:nvSpPr>
        <p:spPr>
          <a:xfrm>
            <a:off x="1053560" y="1037082"/>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4" name="QB_6_AS.152_1#929f0153f?vop=1&amp;pid=49ca04904&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E项（然而，如果你喜欢这次旅行，你会被要求捐一些钱）与上文“The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free.”形成转折关系，引出下文“This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Colombian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这笔钱的用途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。故选E项。</a:t>
            </a:r>
            <a:endParaRPr lang="en-US" altLang="zh-CN" dirty="0"/>
          </a:p>
        </p:txBody>
      </p:sp>
      <p:sp>
        <p:nvSpPr>
          <p:cNvPr id="5" name="P_5_BD#a02013d29?pid=3756f3dfd&amp;color=0,0,0&amp;vtp=1&amp;bbb=1"/>
          <p:cNvSpPr/>
          <p:nvPr/>
        </p:nvSpPr>
        <p:spPr>
          <a:xfrm>
            <a:off x="832104" y="273259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你人生中最重要的两天是你出生的那一天和你弄清自己为何出生的那天</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马克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吐温</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dcb10a3c?pid=7519a061e&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53_1#842785a15?vop=1&amp;pid=cdcb10a3c&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体裁：议论文 | 主题：小费习俗 | 词数：约231 | 难度：适中 | 建议用时：12</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福建厦门双十中学</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taxi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midnight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.Norwegians,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Vegas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high-tipping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Tokyo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Japan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3_2#842785a15?vop=1&amp;pid=cdcb10a3c&amp;color=0,0,0&amp;mp=1&amp;vtp=1&amp;bt=1&amp;bbb=1&amp;hb=1"/>
          <p:cNvSpPr/>
          <p:nvPr/>
        </p:nvSpPr>
        <p:spPr>
          <a:xfrm>
            <a:off x="832104" y="1078992"/>
            <a:ext cx="10533888" cy="14224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logic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Perhaps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tipping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customary.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3" name="QM_5_EX.154_1#842785a15?vop=1&amp;pid=cdcb10a3c&amp;color=0,0,0&amp;vtp=1&amp;bbb=1&amp;hb=1"/>
          <p:cNvSpPr/>
          <p:nvPr/>
        </p:nvSpPr>
        <p:spPr>
          <a:xfrm>
            <a:off x="832104" y="2528190"/>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本文是一篇议论文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作者通过讲述自己在加拿大的乡村参加婚礼后乘坐出租车时遇到的小费困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引发出对于全球不同国家的小费习俗的思考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6_BD.155_1#bdab047cd.choices?vop=1&amp;pid=842785a15&amp;color=0,0,0&amp;vtp=1&amp;bbb=1"/>
          <p:cNvSpPr/>
          <p:nvPr/>
        </p:nvSpPr>
        <p:spPr>
          <a:xfrm>
            <a:off x="832104" y="3209672"/>
            <a:ext cx="10533888" cy="322580"/>
          </a:xfrm>
          <a:prstGeom prst="rect">
            <a:avLst/>
          </a:prstGeom>
          <a:noFill/>
        </p:spPr>
        <p:txBody>
          <a:bodyPr wrap="none" lIns="0" tIns="0" rIns="0" bIns="0" rtlCol="0" anchor="t"/>
          <a:lstStyle/>
          <a:p>
            <a:pPr>
              <a:lnSpc>
                <a:spcPts val="28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superbly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secretly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primitively</a:t>
            </a:r>
            <a:endParaRPr lang="en-US" altLang="zh-CN" sz="1800" dirty="0"/>
          </a:p>
        </p:txBody>
      </p:sp>
      <p:sp>
        <p:nvSpPr>
          <p:cNvPr id="5" name="QC_6_AN.156_1#bdab047cd.bracket?vop=1&amp;pid=842785a15&amp;color=0,0,0&amp;vpa=71&amp;vtp=1"/>
          <p:cNvSpPr/>
          <p:nvPr/>
        </p:nvSpPr>
        <p:spPr>
          <a:xfrm>
            <a:off x="1244060" y="320681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6_AS.157_1#bdab047cd?vop=1&amp;pid=842785a15&amp;color=0,0,0&amp;vtp=1&amp;bbb=1&amp;hb=1"/>
          <p:cNvSpPr/>
          <p:nvPr/>
        </p:nvSpPr>
        <p:spPr>
          <a:xfrm>
            <a:off x="832104" y="3567050"/>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句意为：当出租车司机在午夜把我送回时，我一路上都在暗自担心给他小费的事，因为我并不富裕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rich以及searched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nervously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purse可知，作者是暗自担心小费的事。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superbly意为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极好地”；secretly意为“秘密地；暗自”；curiously意为“好奇地”；primitively意为“原始地”。故选B项。</a:t>
            </a:r>
            <a:endParaRPr lang="en-US" altLang="zh-CN" dirty="0"/>
          </a:p>
        </p:txBody>
      </p:sp>
      <p:sp>
        <p:nvSpPr>
          <p:cNvPr id="7" name="QC_6_BD.158_1#b8bccb55d.choices?vop=1&amp;pid=842785a15&amp;color=0,0,0&amp;vtp=1&amp;bbb=1"/>
          <p:cNvSpPr/>
          <p:nvPr/>
        </p:nvSpPr>
        <p:spPr>
          <a:xfrm>
            <a:off x="832104" y="4658486"/>
            <a:ext cx="10533888" cy="322580"/>
          </a:xfrm>
          <a:prstGeom prst="rect">
            <a:avLst/>
          </a:prstGeom>
          <a:noFill/>
        </p:spPr>
        <p:txBody>
          <a:bodyPr wrap="none" lIns="0" tIns="0" rIns="0" bIns="0" rtlCol="0" anchor="t"/>
          <a:lstStyle/>
          <a:p>
            <a:pPr>
              <a:lnSpc>
                <a:spcPts val="28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blessed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suspected</a:t>
            </a:r>
            <a:endParaRPr lang="en-US" altLang="zh-CN" sz="1800" dirty="0"/>
          </a:p>
        </p:txBody>
      </p:sp>
      <p:sp>
        <p:nvSpPr>
          <p:cNvPr id="8" name="QC_6_AN.159_1#b8bccb55d.bracket?vop=1&amp;pid=842785a15&amp;color=0,0,0&amp;vpa=72&amp;vtp=1"/>
          <p:cNvSpPr/>
          <p:nvPr/>
        </p:nvSpPr>
        <p:spPr>
          <a:xfrm>
            <a:off x="1244060" y="4655628"/>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9" name="QC_6_AS.160_1#b8bccb55d?vop=1&amp;pid=842785a15&amp;color=0,0,0&amp;vtp=1&amp;bbb=1&amp;hb=1"/>
          <p:cNvSpPr/>
          <p:nvPr/>
        </p:nvSpPr>
        <p:spPr>
          <a:xfrm>
            <a:off x="832104" y="5015864"/>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句意为：我紧张地在钱包里翻找，意识到我只有一张留着应急的100美元钞票和两块婚礼上的巧克力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note和and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chocolates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wedding可知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，作者意识到自己只有这些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东西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。select意为“选择”；bless意为“祝福”；realise意为“意识到”；suspect意为“怀疑”。故选C项。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bg/>
                                          </p:spTgt>
                                        </p:tgtEl>
                                        <p:attrNameLst>
                                          <p:attrName>style.visibility</p:attrName>
                                        </p:attrNameLst>
                                      </p:cBhvr>
                                      <p:to>
                                        <p:strVal val="visible"/>
                                      </p:to>
                                    </p:set>
                                    <p:anim calcmode="lin" valueType="num">
                                      <p:cBhvr additive="base">
                                        <p:cTn id="49"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8">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 calcmode="lin" valueType="num">
                                      <p:cBhvr additive="base">
                                        <p:cTn id="5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1" end="1"/>
                                            </p:txEl>
                                          </p:spTgt>
                                        </p:tgtEl>
                                        <p:attrNameLst>
                                          <p:attrName>style.visibility</p:attrName>
                                        </p:attrNameLst>
                                      </p:cBhvr>
                                      <p:to>
                                        <p:strVal val="visible"/>
                                      </p:to>
                                    </p:set>
                                    <p:anim calcmode="lin" valueType="num">
                                      <p:cBhvr additive="base">
                                        <p:cTn id="6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1" end="1"/>
                                            </p:txEl>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2" end="2"/>
                                            </p:txEl>
                                          </p:spTgt>
                                        </p:tgtEl>
                                        <p:attrNameLst>
                                          <p:attrName>style.visibility</p:attrName>
                                        </p:attrNameLst>
                                      </p:cBhvr>
                                      <p:to>
                                        <p:strVal val="visible"/>
                                      </p:to>
                                    </p:set>
                                    <p:anim calcmode="lin" valueType="num">
                                      <p:cBhvr additive="base">
                                        <p:cTn id="71"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8" grpId="0" animBg="1" build="p"/>
      <p:bldP spid="9"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ed7fc136b?vop=1&amp;pid=c8a502a3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boat.</a:t>
            </a:r>
            <a:endParaRPr lang="en-US" altLang="zh-CN" sz="1800" dirty="0"/>
          </a:p>
        </p:txBody>
      </p:sp>
      <p:sp>
        <p:nvSpPr>
          <p:cNvPr id="3" name="QB_6_AN.5_1#ed7fc136b.blank?vop=1&amp;pid=c8a502a3f&amp;color=0,0,0&amp;vpa=2&amp;vtp=1&amp;bbb=1"/>
          <p:cNvSpPr/>
          <p:nvPr/>
        </p:nvSpPr>
        <p:spPr>
          <a:xfrm>
            <a:off x="1777460" y="1037082"/>
            <a:ext cx="992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fortunate</a:t>
            </a:r>
            <a:endParaRPr lang="en-US" altLang="zh-CN" dirty="0"/>
          </a:p>
        </p:txBody>
      </p:sp>
      <p:sp>
        <p:nvSpPr>
          <p:cNvPr id="4" name="QB_6_AS.6_1#ed7fc136b?vop=1&amp;pid=c8a502a3f&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句意为：他被经过的小船救了，这是足够幸运的。设空处作表语，应用形容词，结合句意可知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幸运的”。故填fortunate。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1_1#5b31e9f7d.choices?vop=1&amp;pid=842785a15&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pursuit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endParaRPr lang="en-US" altLang="zh-CN" sz="1800" dirty="0"/>
          </a:p>
        </p:txBody>
      </p:sp>
      <p:sp>
        <p:nvSpPr>
          <p:cNvPr id="3" name="QC_6_AN.162_1#5b31e9f7d.bracket?vop=1&amp;pid=842785a15&amp;color=0,0,0&amp;vpa=73&amp;vtp=1"/>
          <p:cNvSpPr/>
          <p:nvPr/>
        </p:nvSpPr>
        <p:spPr>
          <a:xfrm>
            <a:off x="12440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63_1#5b31e9f7d?vop=1&amp;pid=842785a15&amp;color=0,0,0&amp;vtp=1&amp;bbb=1&amp;hb=1"/>
          <p:cNvSpPr/>
          <p:nvPr/>
        </p:nvSpPr>
        <p:spPr>
          <a:xfrm>
            <a:off x="832104" y="1470151"/>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for以及“But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place.”可知，作者是把这100美元留作应急用的。tip意为“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pursuit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意为“追求；爱好”；award意为“奖品”；emergency意为“紧急情况”。故选D项。</a:t>
            </a:r>
            <a:endParaRPr lang="en-US" altLang="zh-CN" dirty="0"/>
          </a:p>
        </p:txBody>
      </p:sp>
      <p:sp>
        <p:nvSpPr>
          <p:cNvPr id="5" name="QC_6_BD.164_1#3637259cf.choices?vop=1&amp;pid=842785a15&amp;color=0,0,0&amp;vtp=1&amp;bbb=1"/>
          <p:cNvSpPr/>
          <p:nvPr/>
        </p:nvSpPr>
        <p:spPr>
          <a:xfrm>
            <a:off x="832104" y="2644203"/>
            <a:ext cx="10533888" cy="341630"/>
          </a:xfrm>
          <a:prstGeom prst="rect">
            <a:avLst/>
          </a:prstGeom>
          <a:noFill/>
        </p:spPr>
        <p:txBody>
          <a:bodyPr wrap="none" lIns="0" tIns="0" rIns="0" bIns="0" rtlCol="0" anchor="t"/>
          <a:lstStyle/>
          <a:p>
            <a:pPr>
              <a:lnSpc>
                <a:spcPts val="30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frustrated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absorbed</a:t>
            </a:r>
            <a:endParaRPr lang="en-US" altLang="zh-CN" sz="1800" dirty="0"/>
          </a:p>
        </p:txBody>
      </p:sp>
      <p:sp>
        <p:nvSpPr>
          <p:cNvPr id="6" name="QC_6_AN.165_1#3637259cf.bracket?vop=1&amp;pid=842785a15&amp;color=0,0,0&amp;vpa=74&amp;vtp=1"/>
          <p:cNvSpPr/>
          <p:nvPr/>
        </p:nvSpPr>
        <p:spPr>
          <a:xfrm>
            <a:off x="1244060" y="2637789"/>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6_1#3637259cf?vop=1&amp;pid=842785a15&amp;color=0,0,0&amp;vtp=1&amp;bbb=1&amp;hb=1"/>
          <p:cNvSpPr/>
          <p:nvPr/>
        </p:nvSpPr>
        <p:spPr>
          <a:xfrm>
            <a:off x="832104" y="3030981"/>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句意为：但我不得不给他小费，所以我进退两难。根据between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，作者在这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种情况下进退两难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place为固定用法。stuck意为“困住的”；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迷路的”；frustrated意为“沮丧的”；absorbed意为“全神贯注的”。故选A项。</a:t>
            </a:r>
            <a:endParaRPr lang="en-US" altLang="zh-CN" dirty="0"/>
          </a:p>
        </p:txBody>
      </p:sp>
      <p:sp>
        <p:nvSpPr>
          <p:cNvPr id="8" name="QC_6_BD.167_1#35bc02d85.choices?vop=1&amp;pid=842785a15&amp;color=0,0,0&amp;vtp=1&amp;bbb=1"/>
          <p:cNvSpPr/>
          <p:nvPr/>
        </p:nvSpPr>
        <p:spPr>
          <a:xfrm>
            <a:off x="832104" y="4205033"/>
            <a:ext cx="10533888" cy="341630"/>
          </a:xfrm>
          <a:prstGeom prst="rect">
            <a:avLst/>
          </a:prstGeom>
          <a:noFill/>
        </p:spPr>
        <p:txBody>
          <a:bodyPr wrap="none" lIns="0" tIns="0" rIns="0" bIns="0" rtlCol="0" anchor="t"/>
          <a:lstStyle/>
          <a:p>
            <a:pPr>
              <a:lnSpc>
                <a:spcPts val="30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permission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privilege</a:t>
            </a:r>
            <a:endParaRPr lang="en-US" altLang="zh-CN" sz="1800" dirty="0"/>
          </a:p>
        </p:txBody>
      </p:sp>
      <p:sp>
        <p:nvSpPr>
          <p:cNvPr id="9" name="QC_6_AN.168_1#35bc02d85.bracket?vop=1&amp;pid=842785a15&amp;color=0,0,0&amp;vpa=75&amp;vtp=1"/>
          <p:cNvSpPr/>
          <p:nvPr/>
        </p:nvSpPr>
        <p:spPr>
          <a:xfrm>
            <a:off x="1244060" y="4198619"/>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69_1#35bc02d85?vop=1&amp;pid=842785a15&amp;color=0,0,0&amp;vtp=1&amp;bbb=1&amp;hb=1"/>
          <p:cNvSpPr/>
          <p:nvPr/>
        </p:nvSpPr>
        <p:spPr>
          <a:xfrm>
            <a:off x="832104" y="459181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句意为：最后我递给他那张钞票，克制住要求找零的冲动。根据前文作者左右为难的心境以及“I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for”可知，作者给了司机一张100美元的钞票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，克制住不要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求找零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。charge意为“收费”；permission意为“许可”；change意为“找给的零钱”；privilege意为“特权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anim calcmode="lin" valueType="num">
                                      <p:cBhvr additive="base">
                                        <p:cTn id="8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0_1#a350ad168.choices?vop=1&amp;pid=842785a1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civil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embarrassing</a:t>
            </a:r>
            <a:endParaRPr lang="en-US" altLang="zh-CN" sz="1800" dirty="0"/>
          </a:p>
        </p:txBody>
      </p:sp>
      <p:sp>
        <p:nvSpPr>
          <p:cNvPr id="3" name="QC_6_AN.171_1#a350ad168.bracket?vop=1&amp;pid=842785a15&amp;color=0,0,0&amp;vpa=76&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72_1#a350ad168?vop=1&amp;pid=842785a15&amp;color=0,0,0&amp;vtp=1&amp;bbb=1&amp;hb=1"/>
          <p:cNvSpPr/>
          <p:nvPr/>
        </p:nvSpPr>
        <p:spPr>
          <a:xfrm>
            <a:off x="832104" y="1490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句意为：一直以来，给小费在全世界都是（产生）尴尬互动的原因。根据后文high-tipping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Tokyo以及Such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给小费常常带来令人尴尬的互动。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意为“常见的”；enjoyable意为“令人愉快的”；civil意为“公民的”；embarrassing意为“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令人尴尬的”。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D项。此处为同义词复现。</a:t>
            </a:r>
            <a:endParaRPr lang="en-US" altLang="zh-CN" dirty="0"/>
          </a:p>
        </p:txBody>
      </p:sp>
      <p:sp>
        <p:nvSpPr>
          <p:cNvPr id="5" name="QC_6_BD.173_1#4e74663c2.choices?vop=1&amp;pid=842785a15&amp;color=0,0,0&amp;vtp=1&amp;bbb=1"/>
          <p:cNvSpPr/>
          <p:nvPr/>
        </p:nvSpPr>
        <p:spPr>
          <a:xfrm>
            <a:off x="832104" y="3136963"/>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spread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endParaRPr lang="en-US" altLang="zh-CN" sz="1800" dirty="0"/>
          </a:p>
        </p:txBody>
      </p:sp>
      <p:sp>
        <p:nvSpPr>
          <p:cNvPr id="6" name="QC_6_AN.174_1#4e74663c2.bracket?vop=1&amp;pid=842785a15&amp;color=0,0,0&amp;vpa=77&amp;vtp=1"/>
          <p:cNvSpPr/>
          <p:nvPr/>
        </p:nvSpPr>
        <p:spPr>
          <a:xfrm>
            <a:off x="1244060" y="3133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75_1#4e74663c2?vop=1&amp;pid=842785a15&amp;color=0,0,0&amp;vtp=1&amp;bbb=1&amp;hb=1"/>
          <p:cNvSpPr/>
          <p:nvPr/>
        </p:nvSpPr>
        <p:spPr>
          <a:xfrm>
            <a:off x="832104" y="35572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句意为：小费习俗因国家而大有不同，这会造成不少困惑。根据wildly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country以及后文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给出的不同国家给小费的例子可知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，不同国家的小费习俗有所不同。vary意为“不同”；spread意为“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意为“工作”；grow意为“增长”。故选A项。</a:t>
            </a:r>
            <a:endParaRPr lang="en-US" altLang="zh-CN" dirty="0"/>
          </a:p>
        </p:txBody>
      </p:sp>
      <p:sp>
        <p:nvSpPr>
          <p:cNvPr id="8" name="QC_6_BD.176_1#cfcdd64c1.choices?vop=1&amp;pid=842785a15&amp;color=0,0,0&amp;vtp=1&amp;bbb=1"/>
          <p:cNvSpPr/>
          <p:nvPr/>
        </p:nvSpPr>
        <p:spPr>
          <a:xfrm>
            <a:off x="832104" y="4796853"/>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panic</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mercy</a:t>
            </a:r>
            <a:endParaRPr lang="en-US" altLang="zh-CN" sz="1800" dirty="0"/>
          </a:p>
        </p:txBody>
      </p:sp>
      <p:sp>
        <p:nvSpPr>
          <p:cNvPr id="9" name="QC_6_AN.177_1#cfcdd64c1.bracket?vop=1&amp;pid=842785a15&amp;color=0,0,0&amp;vpa=78&amp;vtp=1"/>
          <p:cNvSpPr/>
          <p:nvPr/>
        </p:nvSpPr>
        <p:spPr>
          <a:xfrm>
            <a:off x="1244060" y="479304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78_1#cfcdd64c1?vop=1&amp;pid=842785a15&amp;color=0,0,0&amp;vtp=1&amp;bbb=1&amp;hb=1"/>
          <p:cNvSpPr/>
          <p:nvPr/>
        </p:nvSpPr>
        <p:spPr>
          <a:xfrm>
            <a:off x="832104" y="52171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interactions及语境可知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，不同国家不同的小费习俗会造成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困惑</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。panic意为“恐慌”；confusion意为“困惑”；bond意为“联系”；mercy意为“仁慈”。故选B项。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1" end="1"/>
                                            </p:txEl>
                                          </p:spTgt>
                                        </p:tgtEl>
                                        <p:attrNameLst>
                                          <p:attrName>style.visibility</p:attrName>
                                        </p:attrNameLst>
                                      </p:cBhvr>
                                      <p:to>
                                        <p:strVal val="visible"/>
                                      </p:to>
                                    </p:set>
                                    <p:anim calcmode="lin" valueType="num">
                                      <p:cBhvr additive="base">
                                        <p:cTn id="8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9_1#617275161.choices?vop=1&amp;pid=842785a15&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a:t>
            </a:r>
            <a:endParaRPr lang="en-US" altLang="zh-CN" sz="1800" dirty="0"/>
          </a:p>
        </p:txBody>
      </p:sp>
      <p:sp>
        <p:nvSpPr>
          <p:cNvPr id="3" name="QC_6_AN.180_1#617275161.bracket?vop=1&amp;pid=842785a15&amp;color=0,0,0&amp;vpa=79&amp;vtp=1"/>
          <p:cNvSpPr/>
          <p:nvPr/>
        </p:nvSpPr>
        <p:spPr>
          <a:xfrm>
            <a:off x="12440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81_1#617275161?vop=1&amp;pid=842785a15&amp;color=0,0,0&amp;vtp=1&amp;bbb=1&amp;hb=1"/>
          <p:cNvSpPr/>
          <p:nvPr/>
        </p:nvSpPr>
        <p:spPr>
          <a:xfrm>
            <a:off x="832104" y="1470151"/>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句意为：来自高工资低小费文化的挪威人，可能会用他们微薄的小费惹恼拉斯维加斯的人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Norwegians，who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low”以及下文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high-tipping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可知，微薄的小费会惹恼有高小费习俗的美国人。ignore意为“忽视”；embrace意为“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拥抱”；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amuse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意为“使高兴”；annoy意为“使生气”。故选D项。</a:t>
            </a:r>
            <a:endParaRPr lang="en-US" altLang="zh-CN" dirty="0"/>
          </a:p>
        </p:txBody>
      </p:sp>
      <p:sp>
        <p:nvSpPr>
          <p:cNvPr id="5" name="QC_6_BD.182_1#39c10b7e0.choices?vop=1&amp;pid=842785a15&amp;color=0,0,0&amp;vtp=1&amp;bbb=1"/>
          <p:cNvSpPr/>
          <p:nvPr/>
        </p:nvSpPr>
        <p:spPr>
          <a:xfrm>
            <a:off x="832104" y="3029394"/>
            <a:ext cx="10533888" cy="341630"/>
          </a:xfrm>
          <a:prstGeom prst="rect">
            <a:avLst/>
          </a:prstGeom>
          <a:noFill/>
        </p:spPr>
        <p:txBody>
          <a:bodyPr wrap="none" lIns="0" tIns="0" rIns="0" bIns="0" rtlCol="0" anchor="t"/>
          <a:lstStyle/>
          <a:p>
            <a:pPr>
              <a:lnSpc>
                <a:spcPts val="30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Nevertheless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Likewise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a:t>
            </a:r>
            <a:endParaRPr lang="en-US" altLang="zh-CN" sz="1800" dirty="0"/>
          </a:p>
        </p:txBody>
      </p:sp>
      <p:sp>
        <p:nvSpPr>
          <p:cNvPr id="6" name="QC_6_AN.183_1#39c10b7e0.bracket?vop=1&amp;pid=842785a15&amp;color=0,0,0&amp;vpa=80&amp;vtp=1"/>
          <p:cNvSpPr/>
          <p:nvPr/>
        </p:nvSpPr>
        <p:spPr>
          <a:xfrm>
            <a:off x="1358360" y="302298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84_1#39c10b7e0?vop=1&amp;pid=842785a15&amp;color=0,0,0&amp;vtp=1&amp;bbb=1&amp;hb=1"/>
          <p:cNvSpPr/>
          <p:nvPr/>
        </p:nvSpPr>
        <p:spPr>
          <a:xfrm>
            <a:off x="832104" y="3416172"/>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句意为：同样，给高小费的美国人可能会惹恼东京的人，因为在日本，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良好的服务是一件关乎荣誉的事。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根据前后两个例子的内容可知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，二者都是为了说明这种令人尴尬的情况在各个地方都有发生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likewise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进行衔接。therefore意为“因此”；nevertheless意为“不过”；likewise意为“同样地”；</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otherwise意为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否则”。故选C项。</a:t>
            </a:r>
            <a:endParaRPr lang="en-US" altLang="zh-CN" dirty="0"/>
          </a:p>
        </p:txBody>
      </p:sp>
      <p:sp>
        <p:nvSpPr>
          <p:cNvPr id="8" name="QC_6_BD.185_1#a757dea57.choices?vop=1&amp;pid=842785a15&amp;color=0,0,0&amp;vtp=1&amp;bbb=1"/>
          <p:cNvSpPr/>
          <p:nvPr/>
        </p:nvSpPr>
        <p:spPr>
          <a:xfrm>
            <a:off x="832104" y="4975415"/>
            <a:ext cx="10533888" cy="341630"/>
          </a:xfrm>
          <a:prstGeom prst="rect">
            <a:avLst/>
          </a:prstGeom>
          <a:noFill/>
        </p:spPr>
        <p:txBody>
          <a:bodyPr wrap="none" lIns="0" tIns="0" rIns="0" bIns="0" rtlCol="0" anchor="t"/>
          <a:lstStyle/>
          <a:p>
            <a:pPr>
              <a:lnSpc>
                <a:spcPts val="30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trick</a:t>
            </a:r>
            <a:endParaRPr lang="en-US" altLang="zh-CN" sz="1800" dirty="0"/>
          </a:p>
        </p:txBody>
      </p:sp>
      <p:sp>
        <p:nvSpPr>
          <p:cNvPr id="9" name="QC_6_AN.186_1#a757dea57.bracket?vop=1&amp;pid=842785a15&amp;color=0,0,0&amp;vpa=81&amp;vtp=1"/>
          <p:cNvSpPr/>
          <p:nvPr/>
        </p:nvSpPr>
        <p:spPr>
          <a:xfrm>
            <a:off x="1349851" y="4969001"/>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87_1#a757dea57?vop=1&amp;pid=842785a15&amp;color=0,0,0&amp;vtp=1&amp;bbb=1&amp;hb=1"/>
          <p:cNvSpPr/>
          <p:nvPr/>
        </p:nvSpPr>
        <p:spPr>
          <a:xfrm>
            <a:off x="832104" y="5362193"/>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句意见上一题解析。根据语境及常识可知，在日本，良好的服务事关荣誉。bonus意为“奖金”；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choice意为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选择”；matter意为“关乎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的事情”；trick意为“技巧”。故选C项。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8_1#08abec9ee.choices?vop=1&amp;pid=842785a1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a:t>
            </a:r>
            <a:endParaRPr lang="en-US" altLang="zh-CN" sz="1800" dirty="0"/>
          </a:p>
        </p:txBody>
      </p:sp>
      <p:sp>
        <p:nvSpPr>
          <p:cNvPr id="3" name="QC_6_AN.189_1#08abec9ee.bracket?vop=1&amp;pid=842785a15&amp;color=0,0,0&amp;vpa=82&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90_1#08abec9ee?vop=1&amp;pid=842785a1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句意为：这种令人尴尬的混乱经常发生，因为其中任何情况的背后都没有一致的逻辑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。根据前文描述的不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同的国家小费习俗不同可知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，这种令人尴尬的混乱经常发生的原因是背后没有一致的逻辑。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官方的”；convenient意为“便利的”；practical意为“实际的”；consistent意为“一致的”。故选D项。</a:t>
            </a:r>
            <a:endParaRPr lang="en-US" altLang="zh-CN" dirty="0"/>
          </a:p>
        </p:txBody>
      </p:sp>
      <p:sp>
        <p:nvSpPr>
          <p:cNvPr id="5" name="QC_6_BD.191_1#b2affcd2c.choices?vop=1&amp;pid=842785a15&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quoted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resigned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forecast</a:t>
            </a:r>
            <a:endParaRPr lang="en-US" altLang="zh-CN" sz="1800" dirty="0"/>
          </a:p>
        </p:txBody>
      </p:sp>
      <p:sp>
        <p:nvSpPr>
          <p:cNvPr id="6" name="QC_6_AN.192_1#b2affcd2c.bracket?vop=1&amp;pid=842785a15&amp;color=0,0,0&amp;vpa=83&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93_1#b2affcd2c?vop=1&amp;pid=842785a15&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句意为：一项研究发现，人们给送货员小费的可能性是给超市员工（小费）的两倍。根据主语A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man可知，研究发现了这一情况。quote意为“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resign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意为“辞职”；find意为“发现”；forecast意为“预测”。故选C项。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4_1#f42c5351e.choices?vop=1&amp;pid=842785a1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assumption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endParaRPr lang="en-US" altLang="zh-CN" sz="1800" dirty="0"/>
          </a:p>
        </p:txBody>
      </p:sp>
      <p:sp>
        <p:nvSpPr>
          <p:cNvPr id="3" name="QC_6_AN.195_1#f42c5351e.bracket?vop=1&amp;pid=842785a15&amp;color=0,0,0&amp;vpa=84&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96_1#f42c5351e?vop=1&amp;pid=842785a1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句意为：没人能弄清楚这种差异的原因。根据people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worker可知，这是一种差异现象。assumption意为“假设”；difference意为“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差异”；</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principle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意为“原则”；guidance意为“指导”。故选B项。</a:t>
            </a:r>
            <a:endParaRPr lang="en-US" altLang="zh-CN" dirty="0"/>
          </a:p>
        </p:txBody>
      </p:sp>
      <p:sp>
        <p:nvSpPr>
          <p:cNvPr id="5" name="QC_6_BD.197_1#9c1a67ae1.choices?vop=1&amp;pid=842785a15&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642995" algn="l"/>
                <a:tab pos="6054090" algn="l"/>
                <a:tab pos="827468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weighs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1800" dirty="0"/>
          </a:p>
        </p:txBody>
      </p:sp>
      <p:sp>
        <p:nvSpPr>
          <p:cNvPr id="6" name="QC_6_AN.198_1#9c1a67ae1.bracket?vop=1&amp;pid=842785a15&amp;color=0,0,0&amp;vpa=85&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99_1#9c1a67ae1?vop=1&amp;pid=842785a15&amp;color=0,0,0&amp;vtp=1&amp;bbb=1&amp;hb=1"/>
          <p:cNvSpPr/>
          <p:nvPr/>
        </p:nvSpPr>
        <p:spPr>
          <a:xfrm>
            <a:off x="832104" y="315087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句意为：也许，给一个人小费而不给另一个人小费只有从习惯的角度才能讲得通。根据前文Nobody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reasons以及设空处所在句可知，这种现象只有从习惯的角度才能讲得通。make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讲得通”；take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shape意为“成形”；weigh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on意为“使担忧”；pay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off意为“成功；奏效”。故选A项。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c2c6a3ef7?vop=1&amp;pid=c8a502a3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（ethnic）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endParaRPr lang="en-US" altLang="zh-CN" sz="1800" dirty="0"/>
          </a:p>
        </p:txBody>
      </p:sp>
      <p:sp>
        <p:nvSpPr>
          <p:cNvPr id="3" name="QB_6_AN.8_1#c2c6a3ef7.blank?vop=1&amp;pid=c8a502a3f&amp;color=0,0,0&amp;vpa=3&amp;vtp=1&amp;bbb=1"/>
          <p:cNvSpPr/>
          <p:nvPr/>
        </p:nvSpPr>
        <p:spPr>
          <a:xfrm>
            <a:off x="3847560" y="1024382"/>
            <a:ext cx="1068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ethnically</a:t>
            </a:r>
            <a:endParaRPr lang="en-US" altLang="zh-CN" dirty="0"/>
          </a:p>
        </p:txBody>
      </p:sp>
      <p:sp>
        <p:nvSpPr>
          <p:cNvPr id="4" name="QB_6_AS.9_1#c2c6a3ef7?vop=1&amp;pid=c8a502a3f&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句意为：加拿大是世界上种族最多样化的国家之一。分析句子结构可知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，设空处应用副词修饰形容词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diverse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。故填ethnically。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58a8a960a?vop=1&amp;pid=c8a502a3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endParaRPr lang="en-US" altLang="zh-CN" sz="1800" dirty="0"/>
          </a:p>
        </p:txBody>
      </p:sp>
      <p:sp>
        <p:nvSpPr>
          <p:cNvPr id="3" name="QB_6_AN.11_1#58a8a960a.blank?vop=1&amp;pid=c8a502a3f&amp;color=0,0,0&amp;vpa=4&amp;vtp=1&amp;bbb=1"/>
          <p:cNvSpPr/>
          <p:nvPr/>
        </p:nvSpPr>
        <p:spPr>
          <a:xfrm>
            <a:off x="3650710" y="1037082"/>
            <a:ext cx="1093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admission</a:t>
            </a:r>
            <a:endParaRPr lang="en-US" altLang="zh-CN" dirty="0"/>
          </a:p>
        </p:txBody>
      </p:sp>
      <p:sp>
        <p:nvSpPr>
          <p:cNvPr id="4" name="QB_6_AS.12_1#58a8a960a?vop=1&amp;pid=c8a502a3f&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句意为：此外，还将收取每人50元的入场费。结合句意可知，此处表示收取入场费，admission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固定短语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，意为“入场费”。故填admission。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4d9807a60?vop=1&amp;pid=c8a502a3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山东淄博实验中学</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2024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（definite）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200"/>
              </a:lnSpc>
            </a:pP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（小作文·推荐信）</a:t>
            </a:r>
            <a:endParaRPr lang="en-US" altLang="zh-CN" sz="1800" dirty="0"/>
          </a:p>
        </p:txBody>
      </p:sp>
      <p:sp>
        <p:nvSpPr>
          <p:cNvPr id="3" name="QB_6_AN.14_1#4d9807a60.blank?vop=1&amp;pid=c8a502a3f&amp;color=0,0,0&amp;vpa=5&amp;vtp=1&amp;bbb=1"/>
          <p:cNvSpPr/>
          <p:nvPr/>
        </p:nvSpPr>
        <p:spPr>
          <a:xfrm>
            <a:off x="4633055" y="1075817"/>
            <a:ext cx="1042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definitely</a:t>
            </a:r>
            <a:endParaRPr lang="en-US" altLang="zh-CN" dirty="0"/>
          </a:p>
        </p:txBody>
      </p:sp>
      <p:sp>
        <p:nvSpPr>
          <p:cNvPr id="4" name="QB_6_AS.15_1#4d9807a60?vop=1&amp;pid=c8a502a3f&amp;color=0,0,0&amp;vtp=1&amp;bbb=1"/>
          <p:cNvSpPr/>
          <p:nvPr/>
        </p:nvSpPr>
        <p:spPr>
          <a:xfrm>
            <a:off x="832104" y="1934655"/>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句意为：这绝对是一部你不该错过的电影！设空处应用副词作状语。故填definitely。</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a5b5c72dd?vop=1&amp;pid=c8a502a3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nineteenth-century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France.</a:t>
            </a:r>
            <a:endParaRPr lang="en-US" altLang="zh-CN" sz="1800" dirty="0"/>
          </a:p>
        </p:txBody>
      </p:sp>
      <p:sp>
        <p:nvSpPr>
          <p:cNvPr id="3" name="QB_6_AN.17_1#a5b5c72dd.blank?vop=1&amp;pid=c8a502a3f&amp;color=0,0,0&amp;vpa=6&amp;vtp=1&amp;bbb=1"/>
          <p:cNvSpPr/>
          <p:nvPr/>
        </p:nvSpPr>
        <p:spPr>
          <a:xfrm>
            <a:off x="2679160" y="1078992"/>
            <a:ext cx="1017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historical</a:t>
            </a:r>
            <a:endParaRPr lang="en-US" altLang="zh-CN" dirty="0"/>
          </a:p>
        </p:txBody>
      </p:sp>
      <p:sp>
        <p:nvSpPr>
          <p:cNvPr id="4" name="QB_6_AS.18_1#a5b5c72dd?vop=1&amp;pid=c8a502a3f&amp;color=0,0,0&amp;vtp=1&amp;bbb=1&amp;hb=1"/>
          <p:cNvSpPr/>
          <p:nvPr/>
        </p:nvSpPr>
        <p:spPr>
          <a:xfrm>
            <a:off x="831850" y="1490980"/>
            <a:ext cx="10534015" cy="276479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句意为：他正在写一部关于19世纪的法国的历史小说。分析句子可知，设空处作定语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，修饰空后的名词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，应用形容词historical，表示“（有关）历史的；基于史实的”。故填historical。</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易</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混辨析</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有历史意义的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历史上重要的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强调在历史上的重要性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历史性时刻</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侧重</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与历史相关的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历史上的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指涉及历史事实或过去的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：historical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records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历史记载</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additive="base">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additive="base">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4563ef389?vop=1&amp;pid=c8a502a3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Africans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（immigrate）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1800" dirty="0"/>
          </a:p>
        </p:txBody>
      </p:sp>
      <p:sp>
        <p:nvSpPr>
          <p:cNvPr id="3" name="QB_6_AN.20_1#4563ef389.blank?vop=1&amp;pid=c8a502a3f&amp;color=0,0,0&amp;vpa=7&amp;vtp=1&amp;bbb=1"/>
          <p:cNvSpPr/>
          <p:nvPr/>
        </p:nvSpPr>
        <p:spPr>
          <a:xfrm>
            <a:off x="5900833" y="1024382"/>
            <a:ext cx="1119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immigrant</a:t>
            </a:r>
            <a:endParaRPr lang="en-US" altLang="zh-CN" dirty="0"/>
          </a:p>
        </p:txBody>
      </p:sp>
      <p:sp>
        <p:nvSpPr>
          <p:cNvPr id="4" name="QB_6_AS.21_1#4563ef389?vop=1&amp;pid=c8a502a3f&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句意为：北非人构成了这个国家最大和最贫穷的移民群体。immigrant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group为固定短语，意为“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移民团体”。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immigrant。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18284</Words>
  <Application>WPS 演示</Application>
  <PresentationFormat>宽屏</PresentationFormat>
  <Paragraphs>621</Paragraphs>
  <Slides>44</Slides>
  <Notes>44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44</vt:i4>
      </vt:variant>
    </vt:vector>
  </HeadingPairs>
  <TitlesOfParts>
    <vt:vector size="59"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2025-10-24T10:04:00Z</dcterms:created>
  <dcterms:modified xsi:type="dcterms:W3CDTF">2025-10-28T09:48:49Z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4D17E7808A054E0D9F46E85AA9618D77_12</vt:lpwstr>
  </property>
  <property fmtid="{D5CDD505-2E9C-101B-9397-08002B2CF9AE}" pid="3" name="KSOProductBuildVer">
    <vt:lpwstr>2052-12.1.0.22529</vt:lpwstr>
  </property>
</Properties>
</file>